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68"/>
  </p:notesMasterIdLst>
  <p:handoutMasterIdLst>
    <p:handoutMasterId r:id="rId69"/>
  </p:handoutMasterIdLst>
  <p:sldIdLst>
    <p:sldId id="329" r:id="rId2"/>
    <p:sldId id="367" r:id="rId3"/>
    <p:sldId id="328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446" r:id="rId13"/>
    <p:sldId id="385" r:id="rId14"/>
    <p:sldId id="387" r:id="rId15"/>
    <p:sldId id="390" r:id="rId16"/>
    <p:sldId id="392" r:id="rId17"/>
    <p:sldId id="395" r:id="rId18"/>
    <p:sldId id="399" r:id="rId19"/>
    <p:sldId id="400" r:id="rId20"/>
    <p:sldId id="401" r:id="rId21"/>
    <p:sldId id="402" r:id="rId22"/>
    <p:sldId id="403" r:id="rId23"/>
    <p:sldId id="404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47" r:id="rId45"/>
    <p:sldId id="426" r:id="rId46"/>
    <p:sldId id="427" r:id="rId47"/>
    <p:sldId id="428" r:id="rId48"/>
    <p:sldId id="429" r:id="rId49"/>
    <p:sldId id="430" r:id="rId50"/>
    <p:sldId id="448" r:id="rId51"/>
    <p:sldId id="431" r:id="rId52"/>
    <p:sldId id="432" r:id="rId53"/>
    <p:sldId id="433" r:id="rId54"/>
    <p:sldId id="434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9" r:id="rId66"/>
    <p:sldId id="36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02" d="100"/>
          <a:sy n="102" d="100"/>
        </p:scale>
        <p:origin x="1872" y="114"/>
      </p:cViewPr>
      <p:guideLst>
        <p:guide orient="horz" pos="2159"/>
        <p:guide pos="287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0336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dirty="0" smtClean="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05" y="3429000"/>
            <a:ext cx="3370746" cy="30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2022-06-29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1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02 </a:t>
            </a:r>
            <a:r>
              <a:rPr lang="ko-KR" altLang="en-US" dirty="0"/>
              <a:t>데이터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09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웹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&lt;html&gt;~&lt;/html&gt;</a:t>
            </a:r>
          </a:p>
          <a:p>
            <a:pPr marL="534987" lvl="2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전체 코드를 감쌈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</a:t>
            </a:r>
            <a:r>
              <a:rPr lang="en-US" altLang="ko-KR" b="1" dirty="0"/>
              <a:t>head&gt;~&lt;/head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타이틀</a:t>
            </a:r>
            <a:r>
              <a:rPr lang="en-US" altLang="ko-KR" dirty="0"/>
              <a:t>, </a:t>
            </a:r>
            <a:r>
              <a:rPr lang="ko-KR" altLang="en-US" dirty="0"/>
              <a:t>인코딩 정보 등 화면에 표시되지 않는 정보를 포함</a:t>
            </a:r>
            <a:endParaRPr lang="en-US" altLang="ko-KR" dirty="0"/>
          </a:p>
          <a:p>
            <a:pPr lvl="1"/>
            <a:r>
              <a:rPr lang="en-US" altLang="ko-KR" b="1" dirty="0"/>
              <a:t>&lt;body&gt;~&lt;/body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 주로 </a:t>
            </a:r>
            <a:r>
              <a:rPr lang="ko-KR" altLang="en-US" dirty="0"/>
              <a:t>화면에 표시되는 본체 및 태그를 </a:t>
            </a:r>
            <a:r>
              <a:rPr lang="ko-KR" altLang="en-US" dirty="0" smtClean="0"/>
              <a:t>포함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필요하다면 </a:t>
            </a:r>
            <a:r>
              <a:rPr lang="ko-KR" altLang="en-US" dirty="0"/>
              <a:t>태그에 속성을 표시할 수 있음</a:t>
            </a:r>
            <a:endParaRPr lang="en-US" altLang="ko-KR" dirty="0"/>
          </a:p>
          <a:p>
            <a:pPr lvl="1"/>
            <a:r>
              <a:rPr lang="en-US" altLang="ko-KR" b="1" dirty="0"/>
              <a:t>&lt;title&gt;~&lt;/title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 주로 </a:t>
            </a:r>
            <a:r>
              <a:rPr lang="en-US" altLang="ko-KR" dirty="0"/>
              <a:t>&lt;head&gt; </a:t>
            </a:r>
            <a:r>
              <a:rPr lang="ko-KR" altLang="en-US" dirty="0"/>
              <a:t>속에서 웹 브라우저의 타이틀 바에 표시되는 웹 페이지의 제목을 표시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0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1FA4F2-8636-6E09-D2C4-028D5738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05" y="1268760"/>
            <a:ext cx="5859815" cy="52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67" y="1688807"/>
            <a:ext cx="4185465" cy="392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6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/>
          </a:p>
          <a:p>
            <a:pPr lvl="1"/>
            <a:r>
              <a:rPr lang="en-US" altLang="ko-KR" b="1" dirty="0"/>
              <a:t>&lt;meta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 웹 페이지의 </a:t>
            </a:r>
            <a:r>
              <a:rPr lang="ko-KR" altLang="en-US" dirty="0"/>
              <a:t>정보를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검색 </a:t>
            </a:r>
            <a:r>
              <a:rPr lang="ko-KR" altLang="en-US" dirty="0"/>
              <a:t>엔진에서 문서의 내용을 요약해 주기도 하며</a:t>
            </a:r>
            <a:r>
              <a:rPr lang="en-US" altLang="ko-KR" dirty="0"/>
              <a:t>, </a:t>
            </a:r>
            <a:r>
              <a:rPr lang="ko-KR" altLang="en-US" dirty="0"/>
              <a:t>언어의 설정에도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/>
              <a:t>head&gt; </a:t>
            </a:r>
            <a:r>
              <a:rPr lang="ko-KR" altLang="en-US" dirty="0"/>
              <a:t>영역에 </a:t>
            </a:r>
            <a:r>
              <a:rPr lang="ko-KR" altLang="en-US" dirty="0" smtClean="0"/>
              <a:t>표현하며 웹 </a:t>
            </a:r>
            <a:r>
              <a:rPr lang="ko-KR" altLang="en-US" dirty="0"/>
              <a:t>페이지의 문자 코딩을 </a:t>
            </a:r>
            <a:r>
              <a:rPr lang="en-US" altLang="ko-KR" dirty="0"/>
              <a:t>UTF-8</a:t>
            </a:r>
            <a:r>
              <a:rPr lang="ko-KR" altLang="en-US" dirty="0"/>
              <a:t>로 인식되게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</a:t>
            </a:r>
            <a:r>
              <a:rPr lang="en-US" altLang="ko-KR" b="1" dirty="0" err="1" smtClean="0"/>
              <a:t>br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534987" lvl="2" indent="0">
              <a:buNone/>
            </a:pPr>
            <a:r>
              <a:rPr lang="ko-KR" altLang="en-US" dirty="0"/>
              <a:t> 행을 바꿔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 lvl="1"/>
            <a:r>
              <a:rPr lang="en-US" altLang="ko-KR" b="1" dirty="0"/>
              <a:t>&lt;u&gt;~&lt;/u&gt;, &lt;b&gt;~&lt;/b&gt;, &lt;</a:t>
            </a:r>
            <a:r>
              <a:rPr lang="en-US" altLang="ko-KR" b="1" dirty="0" err="1"/>
              <a:t>i</a:t>
            </a:r>
            <a:r>
              <a:rPr lang="en-US" altLang="ko-KR" b="1" dirty="0"/>
              <a:t>&gt;~&lt;/</a:t>
            </a:r>
            <a:r>
              <a:rPr lang="en-US" altLang="ko-KR" b="1" dirty="0" err="1"/>
              <a:t>i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534987" lvl="2" indent="0">
              <a:buNone/>
            </a:pPr>
            <a:r>
              <a:rPr lang="ko-KR" altLang="en-US" dirty="0" smtClean="0"/>
              <a:t> 각각 밑줄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볼드체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이탤릭체를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1"/>
            <a:r>
              <a:rPr lang="en-US" altLang="ko-KR" b="1" dirty="0"/>
              <a:t>&lt;font&gt;~&lt;/font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글자의 </a:t>
            </a:r>
            <a:r>
              <a:rPr lang="ko-KR" altLang="en-US" dirty="0"/>
              <a:t>크기나 색상을 </a:t>
            </a:r>
            <a:r>
              <a:rPr lang="ko-KR" altLang="en-US" dirty="0" smtClean="0"/>
              <a:t>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17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</a:t>
            </a:r>
            <a:endParaRPr lang="en-US" altLang="ko-KR" dirty="0"/>
          </a:p>
          <a:p>
            <a:pPr lvl="1"/>
            <a:r>
              <a:rPr lang="en-US" altLang="ko-KR" b="1" dirty="0"/>
              <a:t>&lt;</a:t>
            </a:r>
            <a:r>
              <a:rPr lang="en-US" altLang="ko-KR" b="1" dirty="0" err="1"/>
              <a:t>hr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수평선을 그어줌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size=‘</a:t>
            </a:r>
            <a:r>
              <a:rPr lang="ko-KR" altLang="en-US" dirty="0" err="1"/>
              <a:t>픽셀수</a:t>
            </a:r>
            <a:r>
              <a:rPr lang="ko-KR" altLang="en-US" dirty="0"/>
              <a:t>’</a:t>
            </a:r>
            <a:r>
              <a:rPr lang="en-US" altLang="ko-KR" dirty="0"/>
              <a:t>&gt;</a:t>
            </a:r>
            <a:r>
              <a:rPr lang="ko-KR" altLang="en-US" dirty="0"/>
              <a:t>는 픽셀수의 폭으로 선을 </a:t>
            </a:r>
            <a:r>
              <a:rPr lang="ko-KR" altLang="en-US" dirty="0" smtClean="0"/>
              <a:t>그어줌</a:t>
            </a:r>
            <a:endParaRPr lang="en-US" altLang="ko-KR" dirty="0" smtClean="0"/>
          </a:p>
          <a:p>
            <a:pPr lvl="1"/>
            <a:r>
              <a:rPr lang="en-US" altLang="ko-KR" b="1" dirty="0"/>
              <a:t>&lt;a&gt;~&lt;/a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클릭하면 </a:t>
            </a:r>
            <a:r>
              <a:rPr lang="ko-KR" altLang="en-US" dirty="0"/>
              <a:t>다른 페이지가 연결되는 링크를 설정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534987" lvl="2" indent="0">
              <a:buNone/>
            </a:pPr>
            <a:r>
              <a:rPr lang="ko-KR" altLang="en-US" dirty="0" smtClean="0"/>
              <a:t>주로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속성으로 연결된 홈페이지를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534987" lvl="2" indent="0">
              <a:buNone/>
            </a:pPr>
            <a:r>
              <a:rPr lang="en-US" altLang="ko-KR" dirty="0" smtClean="0"/>
              <a:t>target </a:t>
            </a:r>
            <a:r>
              <a:rPr lang="ko-KR" altLang="en-US" dirty="0"/>
              <a:t>속성을 지정하지 않으면 현재 페이지에서 </a:t>
            </a:r>
            <a:r>
              <a:rPr lang="ko-KR" altLang="en-US" dirty="0" smtClean="0"/>
              <a:t>열림</a:t>
            </a:r>
            <a:endParaRPr lang="en-US" altLang="ko-KR" dirty="0" smtClean="0"/>
          </a:p>
          <a:p>
            <a:pPr lvl="1"/>
            <a:r>
              <a:rPr lang="en-US" altLang="ko-KR" b="1" dirty="0"/>
              <a:t>&lt;</a:t>
            </a:r>
            <a:r>
              <a:rPr lang="en-US" altLang="ko-KR" b="1" dirty="0" err="1"/>
              <a:t>img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ko-KR" altLang="en-US" dirty="0" smtClean="0"/>
              <a:t>이미지 </a:t>
            </a:r>
            <a:r>
              <a:rPr lang="ko-KR" altLang="en-US" dirty="0"/>
              <a:t>파일을 화면에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marL="534987" lvl="2" indent="0">
              <a:buNone/>
            </a:pPr>
            <a:r>
              <a:rPr lang="en-US" altLang="ko-KR" dirty="0" smtClean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</a:t>
            </a:r>
            <a:r>
              <a:rPr lang="ko-KR" altLang="en-US" dirty="0"/>
              <a:t>를 생략하면 그림의 원본 크기로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00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&lt;table&gt;~&lt;/table&gt;, &lt;</a:t>
            </a:r>
            <a:r>
              <a:rPr lang="en-US" altLang="ko-KR" b="1" dirty="0" err="1" smtClean="0"/>
              <a:t>tr</a:t>
            </a:r>
            <a:r>
              <a:rPr lang="en-US" altLang="ko-KR" b="1" dirty="0" smtClean="0"/>
              <a:t>&gt;~&lt;/</a:t>
            </a:r>
            <a:r>
              <a:rPr lang="en-US" altLang="ko-KR" b="1" dirty="0" err="1" smtClean="0"/>
              <a:t>tr</a:t>
            </a:r>
            <a:r>
              <a:rPr lang="en-US" altLang="ko-KR" b="1" dirty="0" smtClean="0"/>
              <a:t>&gt;, &lt;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&gt;~&lt;/</a:t>
            </a:r>
            <a:r>
              <a:rPr lang="en-US" altLang="ko-KR" b="1" dirty="0" err="1" smtClean="0"/>
              <a:t>th</a:t>
            </a:r>
            <a:r>
              <a:rPr lang="en-US" altLang="ko-KR" b="1" dirty="0" smtClean="0"/>
              <a:t>&gt;, &lt;td&gt;~&lt;/td&gt;</a:t>
            </a:r>
          </a:p>
          <a:p>
            <a:pPr marL="534987" lvl="2" indent="0">
              <a:buNone/>
            </a:pPr>
            <a:r>
              <a:rPr lang="ko-KR" altLang="en-US" dirty="0" smtClean="0"/>
              <a:t> 표를 </a:t>
            </a:r>
            <a:r>
              <a:rPr lang="ko-KR" altLang="en-US" dirty="0"/>
              <a:t>만드는 태그들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/>
              <a:t>&lt;table&gt;~&lt;/table&gt; </a:t>
            </a:r>
            <a:r>
              <a:rPr lang="ko-KR" altLang="en-US" dirty="0"/>
              <a:t>태그 안에 행은 </a:t>
            </a:r>
            <a:r>
              <a:rPr lang="en-US" altLang="ko-KR" dirty="0"/>
              <a:t>&lt;tr&gt;~&lt;/tr&gt;</a:t>
            </a:r>
            <a:r>
              <a:rPr lang="ko-KR" altLang="en-US" dirty="0"/>
              <a:t>로 구성되고</a:t>
            </a:r>
            <a:r>
              <a:rPr lang="en-US" altLang="ko-KR" dirty="0"/>
              <a:t>, </a:t>
            </a:r>
            <a:r>
              <a:rPr lang="ko-KR" altLang="en-US" dirty="0"/>
              <a:t>행 안에 열이 </a:t>
            </a:r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&gt;~&lt;/</a:t>
            </a:r>
            <a:r>
              <a:rPr lang="en-US" altLang="ko-KR" dirty="0" err="1"/>
              <a:t>th</a:t>
            </a:r>
            <a:r>
              <a:rPr lang="en-US" altLang="ko-KR" dirty="0"/>
              <a:t>&gt; </a:t>
            </a:r>
            <a:r>
              <a:rPr lang="ko-KR" altLang="en-US" dirty="0"/>
              <a:t>또는 </a:t>
            </a:r>
            <a:r>
              <a:rPr lang="en-US" altLang="ko-KR" dirty="0"/>
              <a:t>&lt;td&gt;~&lt;/td&gt;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는 제목 열을 표현해서 볼드체로 보이며 </a:t>
            </a:r>
            <a:r>
              <a:rPr lang="en-US" altLang="ko-KR" dirty="0"/>
              <a:t>&lt;td&gt;</a:t>
            </a:r>
            <a:r>
              <a:rPr lang="ko-KR" altLang="en-US" dirty="0"/>
              <a:t>는 일반 열로 </a:t>
            </a:r>
            <a:r>
              <a:rPr lang="ko-KR" altLang="en-US" dirty="0" smtClean="0"/>
              <a:t>표현됨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</a:t>
            </a:r>
            <a:r>
              <a:rPr lang="en-US" altLang="ko-KR" b="1" dirty="0"/>
              <a:t>div&gt;~&lt;/div&gt;</a:t>
            </a:r>
          </a:p>
          <a:p>
            <a:pPr marL="534987" lvl="2" indent="0">
              <a:buNone/>
            </a:pPr>
            <a:r>
              <a:rPr lang="en-US" altLang="ko-KR" dirty="0" smtClean="0"/>
              <a:t>Division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/>
              <a:t>웹 페이지에서 레이아웃을 만들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534987" lvl="2" indent="0">
              <a:buNone/>
            </a:pPr>
            <a:r>
              <a:rPr lang="ko-KR" altLang="en-US" dirty="0" smtClean="0"/>
              <a:t>필요한 </a:t>
            </a:r>
            <a:r>
              <a:rPr lang="ko-KR" altLang="en-US" dirty="0"/>
              <a:t>부분을 묶어주는 역할을 하고</a:t>
            </a:r>
            <a:r>
              <a:rPr lang="en-US" altLang="ko-KR" dirty="0"/>
              <a:t>, style</a:t>
            </a:r>
            <a:r>
              <a:rPr lang="ko-KR" altLang="en-US" dirty="0"/>
              <a:t>을 지정해서 해당 부분을 표현할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98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/>
          </a:p>
          <a:p>
            <a:pPr lvl="1"/>
            <a:r>
              <a:rPr lang="en-US" altLang="ko-KR" b="1" dirty="0"/>
              <a:t>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&gt;~&lt;/</a:t>
            </a:r>
            <a:r>
              <a:rPr lang="en-US" altLang="ko-KR" b="1" dirty="0" err="1"/>
              <a:t>ul</a:t>
            </a:r>
            <a:r>
              <a:rPr lang="en-US" altLang="ko-KR" b="1" dirty="0"/>
              <a:t>&gt;, &lt;li&gt;~&lt;li&gt;</a:t>
            </a:r>
          </a:p>
          <a:p>
            <a:pPr marL="534987" lvl="2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Unordered List</a:t>
            </a:r>
            <a:r>
              <a:rPr lang="ko-KR" altLang="en-US" dirty="0"/>
              <a:t>의 약자로 순서가 필요 없는 목록을 만들 때 사용함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/>
              <a:t>&lt;li&gt;</a:t>
            </a:r>
            <a:r>
              <a:rPr lang="ko-KR" altLang="en-US" dirty="0"/>
              <a:t>는 </a:t>
            </a:r>
            <a:r>
              <a:rPr lang="en-US" altLang="ko-KR" dirty="0"/>
              <a:t>List</a:t>
            </a:r>
            <a:r>
              <a:rPr lang="ko-KR" altLang="en-US" dirty="0"/>
              <a:t>의 약자로 실제 목록을 만듦</a:t>
            </a:r>
            <a:endParaRPr lang="en-US" altLang="ko-KR" dirty="0"/>
          </a:p>
          <a:p>
            <a:pPr marL="534987" lvl="2" indent="0">
              <a:buNone/>
            </a:pPr>
            <a:r>
              <a:rPr lang="ko-KR" altLang="en-US" dirty="0"/>
              <a:t>대부분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바깥을 묶어 준 후에</a:t>
            </a:r>
            <a:r>
              <a:rPr lang="en-US" altLang="ko-KR" dirty="0"/>
              <a:t>, &lt;li&gt;</a:t>
            </a:r>
            <a:r>
              <a:rPr lang="ko-KR" altLang="en-US" dirty="0"/>
              <a:t>로 세부적인 항목을 표현함</a:t>
            </a:r>
            <a:endParaRPr lang="en-US" altLang="ko-KR" dirty="0"/>
          </a:p>
          <a:p>
            <a:pPr marL="534987" lvl="2" indent="0">
              <a:buNone/>
            </a:pPr>
            <a:r>
              <a:rPr lang="ko-KR" altLang="en-US" dirty="0"/>
              <a:t>주로 </a:t>
            </a:r>
            <a:r>
              <a:rPr lang="en-US" altLang="ko-KR" dirty="0"/>
              <a:t>id </a:t>
            </a:r>
            <a:r>
              <a:rPr lang="ko-KR" altLang="en-US" dirty="0"/>
              <a:t>및 </a:t>
            </a:r>
            <a:r>
              <a:rPr lang="en-US" altLang="ko-KR" dirty="0"/>
              <a:t>class</a:t>
            </a:r>
            <a:r>
              <a:rPr lang="ko-KR" altLang="en-US" dirty="0"/>
              <a:t>와 함께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en-US" altLang="ko-KR" b="1" dirty="0"/>
              <a:t>&lt;strong&gt;~&lt;/strong&gt;, &lt;</a:t>
            </a:r>
            <a:r>
              <a:rPr lang="en-US" altLang="ko-KR" b="1" dirty="0" err="1"/>
              <a:t>em</a:t>
            </a:r>
            <a:r>
              <a:rPr lang="en-US" altLang="ko-KR" b="1" dirty="0"/>
              <a:t>&gt;~&lt;/</a:t>
            </a:r>
            <a:r>
              <a:rPr lang="en-US" altLang="ko-KR" b="1" dirty="0" err="1"/>
              <a:t>em</a:t>
            </a:r>
            <a:r>
              <a:rPr lang="en-US" altLang="ko-KR" b="1" dirty="0"/>
              <a:t>&gt;</a:t>
            </a:r>
          </a:p>
          <a:p>
            <a:pPr marL="534987" lvl="2" indent="0">
              <a:buNone/>
            </a:pPr>
            <a:r>
              <a:rPr lang="ko-KR" altLang="en-US" dirty="0"/>
              <a:t>글자를 강조할 때 사용</a:t>
            </a:r>
            <a:endParaRPr lang="en-US" altLang="ko-KR" dirty="0"/>
          </a:p>
          <a:p>
            <a:pPr lvl="1"/>
            <a:r>
              <a:rPr lang="en-US" altLang="ko-KR" b="1" dirty="0"/>
              <a:t>&lt;p&gt;~&lt;/p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en-US" altLang="ko-KR" dirty="0" smtClean="0"/>
              <a:t>Paragraph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dirty="0"/>
              <a:t>하나의 문단을 만들 때 쓰임</a:t>
            </a:r>
            <a:endParaRPr lang="en-US" altLang="ko-KR" dirty="0"/>
          </a:p>
          <a:p>
            <a:pPr lvl="1"/>
            <a:r>
              <a:rPr lang="en-US" altLang="ko-KR" b="1" dirty="0" smtClean="0"/>
              <a:t>&lt;</a:t>
            </a:r>
            <a:r>
              <a:rPr lang="en-US" altLang="ko-KR" b="1" dirty="0"/>
              <a:t>span&gt;~&lt;/span</a:t>
            </a:r>
            <a:r>
              <a:rPr lang="en-US" altLang="ko-KR" b="1" dirty="0" smtClean="0"/>
              <a:t>&gt;</a:t>
            </a:r>
          </a:p>
          <a:p>
            <a:pPr marL="534987" lvl="2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/>
              <a:t>div&gt;</a:t>
            </a:r>
            <a:r>
              <a:rPr lang="ko-KR" altLang="en-US" dirty="0"/>
              <a:t>와 용도가 </a:t>
            </a:r>
            <a:r>
              <a:rPr lang="ko-KR" altLang="en-US" dirty="0" smtClean="0"/>
              <a:t>비슷함</a:t>
            </a:r>
            <a:endParaRPr lang="en-US" altLang="ko-KR" dirty="0" smtClean="0"/>
          </a:p>
          <a:p>
            <a:pPr marL="534987" lvl="2" indent="0">
              <a:buNone/>
            </a:pPr>
            <a:r>
              <a:rPr lang="en-US" altLang="ko-KR" dirty="0" smtClean="0"/>
              <a:t>&lt;span&gt;</a:t>
            </a:r>
            <a:r>
              <a:rPr lang="ko-KR" altLang="en-US" dirty="0" smtClean="0"/>
              <a:t>은 </a:t>
            </a:r>
            <a:r>
              <a:rPr lang="ko-KR" altLang="en-US" dirty="0"/>
              <a:t>한 줄 단위를 지정할 때 주로 사용하고</a:t>
            </a:r>
            <a:r>
              <a:rPr lang="en-US" altLang="ko-KR" dirty="0"/>
              <a:t>, &lt;div&gt;</a:t>
            </a:r>
            <a:r>
              <a:rPr lang="ko-KR" altLang="en-US" dirty="0"/>
              <a:t>는 블록 단위를 지정할 때 주로 사용함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1301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</a:t>
            </a:r>
            <a:endParaRPr lang="en-US" altLang="ko-KR" dirty="0"/>
          </a:p>
          <a:p>
            <a:pPr lvl="1"/>
            <a:r>
              <a:rPr lang="en-US" altLang="ko-KR" b="1" dirty="0" smtClean="0"/>
              <a:t>id </a:t>
            </a:r>
            <a:r>
              <a:rPr lang="ko-KR" altLang="en-US" b="1" dirty="0"/>
              <a:t>속성과 </a:t>
            </a:r>
            <a:r>
              <a:rPr lang="en-US" altLang="ko-KR" b="1" dirty="0"/>
              <a:t>class </a:t>
            </a:r>
            <a:r>
              <a:rPr lang="ko-KR" altLang="en-US" b="1" dirty="0"/>
              <a:t>속성</a:t>
            </a:r>
          </a:p>
          <a:p>
            <a:pPr marL="534987" lvl="2" indent="0">
              <a:buNone/>
            </a:pPr>
            <a:r>
              <a:rPr lang="en-US" altLang="ko-KR" dirty="0"/>
              <a:t>id </a:t>
            </a:r>
            <a:r>
              <a:rPr lang="ko-KR" altLang="en-US" dirty="0"/>
              <a:t>속성은 </a:t>
            </a:r>
            <a:r>
              <a:rPr lang="en-US" altLang="ko-KR" dirty="0"/>
              <a:t>HTML </a:t>
            </a:r>
            <a:r>
              <a:rPr lang="ko-KR" altLang="en-US" dirty="0"/>
              <a:t>문서 중에서 유일한 값으로 하나의 태그에만 지정할 수 있음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/>
              <a:t>속성은 여러 개의 태그에 지정할 수 있음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2213865"/>
            <a:ext cx="3330369" cy="298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라이브러리 활용</a:t>
            </a:r>
            <a:endParaRPr lang="en-US" altLang="ko-KR" dirty="0"/>
          </a:p>
          <a:p>
            <a:pPr lvl="1"/>
            <a:r>
              <a:rPr lang="ko-KR" altLang="en-US" dirty="0" smtClean="0"/>
              <a:t>설치할 </a:t>
            </a:r>
            <a:r>
              <a:rPr lang="ko-KR" altLang="en-US" dirty="0"/>
              <a:t>패키지 이름은 </a:t>
            </a:r>
            <a:r>
              <a:rPr lang="en-US" altLang="ko-KR" dirty="0" smtClean="0"/>
              <a:t>bs4</a:t>
            </a:r>
          </a:p>
          <a:p>
            <a:pPr lvl="1"/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버전 </a:t>
            </a:r>
            <a:r>
              <a:rPr lang="en-US" altLang="ko-KR" dirty="0"/>
              <a:t>4</a:t>
            </a:r>
            <a:r>
              <a:rPr lang="ko-KR" altLang="en-US" dirty="0"/>
              <a:t>의 </a:t>
            </a:r>
            <a:r>
              <a:rPr lang="ko-KR" altLang="en-US" dirty="0" smtClean="0"/>
              <a:t>의미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33845"/>
            <a:ext cx="2430270" cy="8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6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라이브러리 활용</a:t>
            </a:r>
            <a:endParaRPr lang="en-US" altLang="ko-KR" dirty="0"/>
          </a:p>
          <a:p>
            <a:pPr lvl="1"/>
            <a:r>
              <a:rPr lang="ko-KR" altLang="en-US" dirty="0"/>
              <a:t>웹 브라우저에서 네이트에 접속한 후</a:t>
            </a:r>
            <a:r>
              <a:rPr lang="en-US" altLang="ko-KR" dirty="0"/>
              <a:t>, </a:t>
            </a:r>
            <a:r>
              <a:rPr lang="ko-KR" altLang="en-US" dirty="0"/>
              <a:t>본문 빈 곳에서 마우스 오른쪽 버튼을 클릭하고 </a:t>
            </a:r>
            <a:r>
              <a:rPr lang="en-US" altLang="ko-KR" dirty="0"/>
              <a:t>[</a:t>
            </a:r>
            <a:r>
              <a:rPr lang="ko-KR" altLang="en-US" dirty="0"/>
              <a:t>페이지 원본 보기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79A12-0979-5A88-D33F-3A74A6A2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56" y="2033845"/>
            <a:ext cx="600988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웹 </a:t>
            </a:r>
            <a:r>
              <a:rPr lang="ko-KR" altLang="en-US" b="0" dirty="0" err="1"/>
              <a:t>크롤링의</a:t>
            </a:r>
            <a:r>
              <a:rPr lang="ko-KR" altLang="en-US" b="0" dirty="0"/>
              <a:t> 개념을 이해한다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HTML </a:t>
            </a:r>
            <a:r>
              <a:rPr lang="ko-KR" altLang="en-US" b="0" dirty="0"/>
              <a:t>코드와 속성을 이해한다</a:t>
            </a:r>
            <a:r>
              <a:rPr lang="en-US" altLang="ko-KR" b="0" dirty="0"/>
              <a:t>.</a:t>
            </a:r>
          </a:p>
          <a:p>
            <a:r>
              <a:rPr lang="en-US" altLang="ko-KR" b="0" dirty="0" err="1"/>
              <a:t>urllib</a:t>
            </a:r>
            <a:r>
              <a:rPr lang="en-US" altLang="ko-KR" b="0" dirty="0"/>
              <a:t>, </a:t>
            </a:r>
            <a:r>
              <a:rPr lang="en-US" altLang="ko-KR" b="0" dirty="0" err="1"/>
              <a:t>beautifulsoup</a:t>
            </a:r>
            <a:r>
              <a:rPr lang="en-US" altLang="ko-KR" b="0" dirty="0"/>
              <a:t> </a:t>
            </a:r>
            <a:r>
              <a:rPr lang="ko-KR" altLang="en-US" b="0" dirty="0"/>
              <a:t>라이브러리의 용도와 </a:t>
            </a:r>
            <a:r>
              <a:rPr lang="ko-KR" altLang="en-US" b="0" dirty="0" smtClean="0"/>
              <a:t>활용법을 익힌다</a:t>
            </a:r>
            <a:r>
              <a:rPr lang="en-US" altLang="ko-KR" b="0" dirty="0" smtClean="0"/>
              <a:t>.</a:t>
            </a:r>
          </a:p>
          <a:p>
            <a:r>
              <a:rPr lang="ko-KR" altLang="en-US" b="0" dirty="0" smtClean="0"/>
              <a:t>실제 </a:t>
            </a:r>
            <a:r>
              <a:rPr lang="ko-KR" altLang="en-US" b="0" dirty="0"/>
              <a:t>웹 사이트를 크롤링하여 실전 감각을 익힌다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라이브러리 활용</a:t>
            </a:r>
            <a:endParaRPr lang="en-US" altLang="ko-KR" dirty="0"/>
          </a:p>
          <a:p>
            <a:pPr lvl="1"/>
            <a:r>
              <a:rPr lang="ko-KR" altLang="en-US" dirty="0"/>
              <a:t>행 번호가 </a:t>
            </a:r>
            <a:r>
              <a:rPr lang="en-US" altLang="ko-KR" dirty="0"/>
              <a:t>1000</a:t>
            </a:r>
            <a:r>
              <a:rPr lang="ko-KR" altLang="en-US" dirty="0"/>
              <a:t>이 넘어갈 정도로 상당히 많은 분량의 </a:t>
            </a:r>
            <a:r>
              <a:rPr lang="en-US" altLang="ko-KR" dirty="0"/>
              <a:t>HTML </a:t>
            </a:r>
            <a:r>
              <a:rPr lang="ko-KR" altLang="en-US" dirty="0"/>
              <a:t>코드로 작성되어 있는 것을 확인할 수 있음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7F9B35-78EA-7192-FF98-ADAE2487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89" y="1988840"/>
            <a:ext cx="6005022" cy="41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웹 크롤링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라이브러리 활용</a:t>
            </a:r>
          </a:p>
          <a:p>
            <a:pPr lvl="1">
              <a:defRPr/>
            </a:pPr>
            <a:r>
              <a:rPr lang="ko-KR" altLang="en-US"/>
              <a:t>이러한 방식으로 </a:t>
            </a:r>
            <a:r>
              <a:rPr lang="en-US" altLang="ko-KR"/>
              <a:t>HTML </a:t>
            </a:r>
            <a:r>
              <a:rPr lang="ko-KR" altLang="en-US"/>
              <a:t>코드에 접근하는 기능을 </a:t>
            </a:r>
            <a:r>
              <a:rPr lang="en-US" altLang="ko-KR"/>
              <a:t>urllib.request</a:t>
            </a:r>
            <a:r>
              <a:rPr lang="ko-KR" altLang="en-US"/>
              <a:t>가 제공함</a:t>
            </a:r>
          </a:p>
          <a:p>
            <a:pPr lvl="2">
              <a:defRPr/>
            </a:pP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894203" y="1853825"/>
          <a:ext cx="5355594" cy="2141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Code09-01.py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68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urllib.request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nateUrl = "https://www.nate.com"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htmlObject = urllib.request.urlopen(nateUrl)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html = htmlObject.read()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print(html)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2015" y="4148854"/>
            <a:ext cx="5920325" cy="193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웹 크롤링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라이브러리 활용</a:t>
            </a:r>
          </a:p>
          <a:p>
            <a:pPr lvl="1">
              <a:defRPr/>
            </a:pPr>
            <a:r>
              <a:rPr lang="ko-KR" altLang="en-US"/>
              <a:t>우리가 알아볼 수 있는 형태로 변경해주고 더불어 필요한 내용들을 추출하기 위해서는 </a:t>
            </a:r>
            <a:r>
              <a:rPr lang="en-US" altLang="ko-KR"/>
              <a:t>beautifulsoup</a:t>
            </a:r>
            <a:r>
              <a:rPr lang="ko-KR" altLang="en-US"/>
              <a:t>을 사용해야 함</a:t>
            </a: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56566" y="1988840"/>
          <a:ext cx="6255695" cy="230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Code09-02.py</a:t>
                      </a:r>
                      <a:r>
                        <a:rPr lang="ko-KR" altLang="en-US" sz="1500">
                          <a:latin typeface="D2Coding"/>
                          <a:ea typeface="D2Coding"/>
                        </a:rPr>
                        <a:t>ㅋ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08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urllib.request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bs4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nateUrl = "https://www.nate.com"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htmlObject = urllib.request.urlopen(nateUrl)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bsObject = bs4.BeautifulSoup(htmlObject, 'html.parser')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print(bsObject)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39417" y="3881685"/>
            <a:ext cx="4373043" cy="265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r>
              <a:rPr lang="ko-KR" altLang="en-US" dirty="0"/>
              <a:t>앞서 출력한 </a:t>
            </a:r>
            <a:r>
              <a:rPr lang="en-US" altLang="ko-KR" dirty="0"/>
              <a:t>HTML </a:t>
            </a:r>
            <a:r>
              <a:rPr lang="ko-KR" altLang="en-US" dirty="0"/>
              <a:t>코드는 너무 길고 비정형적 형태</a:t>
            </a:r>
            <a:endParaRPr lang="en-US" altLang="ko-KR" dirty="0"/>
          </a:p>
          <a:p>
            <a:pPr lvl="1"/>
            <a:r>
              <a:rPr lang="ko-KR" altLang="en-US" dirty="0"/>
              <a:t>긴 </a:t>
            </a:r>
            <a:r>
              <a:rPr lang="en-US" altLang="ko-KR" dirty="0"/>
              <a:t>HTML </a:t>
            </a:r>
            <a:r>
              <a:rPr lang="ko-KR" altLang="en-US" dirty="0"/>
              <a:t>코드에서 필요한 부분을 추출하여 사용할 필요가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코드 접근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6D4CDC-7147-C73C-8876-F9A9EF8EA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393555"/>
              </p:ext>
            </p:extLst>
          </p:nvPr>
        </p:nvGraphicFramePr>
        <p:xfrm>
          <a:off x="521550" y="2708920"/>
          <a:ext cx="5186030" cy="321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603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Sample02.html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04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&lt;html&gt;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head&gt;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&lt;/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head&gt;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&lt;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body&gt;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&lt;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div&gt; 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요기를 클릭하세요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&lt;/div&gt;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&lt;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li&gt; 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한빛출판네트워크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li&gt; 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비기너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li&gt; 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분석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body&gt;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&lt;/html&gt;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9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코드 접근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파일을 읽어서 </a:t>
            </a:r>
            <a:r>
              <a:rPr lang="en-US" altLang="ko-KR" dirty="0" err="1"/>
              <a:t>beautifulsoup</a:t>
            </a:r>
            <a:r>
              <a:rPr lang="ko-KR" altLang="en-US" dirty="0"/>
              <a:t>를 통해 출력하는 코드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6D4CDC-7147-C73C-8876-F9A9EF8EA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11090"/>
              </p:ext>
            </p:extLst>
          </p:nvPr>
        </p:nvGraphicFramePr>
        <p:xfrm>
          <a:off x="184012" y="2033845"/>
          <a:ext cx="8775975" cy="1865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288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25168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14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/HTML/Sample02.html', 'rt', encoding='utf-8').read()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8A3F401-A951-5037-5683-88D1B7B80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27"/>
          <a:stretch/>
        </p:blipFill>
        <p:spPr>
          <a:xfrm>
            <a:off x="3356865" y="3609020"/>
            <a:ext cx="3477660" cy="27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코드 접근</a:t>
            </a:r>
            <a:endParaRPr lang="en-US" altLang="ko-KR" dirty="0"/>
          </a:p>
          <a:p>
            <a:pPr lvl="1"/>
            <a:r>
              <a:rPr lang="en-US" altLang="ko-KR" dirty="0" err="1"/>
              <a:t>beautifulsoup</a:t>
            </a:r>
            <a:r>
              <a:rPr lang="ko-KR" altLang="en-US" dirty="0"/>
              <a:t>의 목적인 필요한 내용을 추출한 후 </a:t>
            </a:r>
            <a:r>
              <a:rPr lang="en-US" altLang="ko-KR" dirty="0"/>
              <a:t>&lt;div&gt; </a:t>
            </a:r>
            <a:r>
              <a:rPr lang="ko-KR" altLang="en-US" dirty="0"/>
              <a:t>태그의 내용을 찾아서 간단히 추출하는 코드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6D4CDC-7147-C73C-8876-F9A9EF8EA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39314"/>
              </p:ext>
            </p:extLst>
          </p:nvPr>
        </p:nvGraphicFramePr>
        <p:xfrm>
          <a:off x="251520" y="2348880"/>
          <a:ext cx="8640959" cy="2119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55603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769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i="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/HTML/Sample02.html', 'rt', encoding='utf-8').read()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tag_div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tag_div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7"/>
          <a:stretch/>
        </p:blipFill>
        <p:spPr bwMode="auto">
          <a:xfrm>
            <a:off x="5202070" y="4149080"/>
            <a:ext cx="2790310" cy="76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9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여러 건의 데이터 추출</a:t>
            </a:r>
            <a:endParaRPr lang="en-US" altLang="ko-KR" dirty="0"/>
          </a:p>
          <a:p>
            <a:pPr lvl="1"/>
            <a:r>
              <a:rPr lang="ko-KR" altLang="en-US" dirty="0"/>
              <a:t>여러 건의 데이터가 들어있는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모든 내용을 추출하는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6D4CDC-7147-C73C-8876-F9A9EF8EA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923835"/>
              </p:ext>
            </p:extLst>
          </p:nvPr>
        </p:nvGraphicFramePr>
        <p:xfrm>
          <a:off x="341530" y="1853825"/>
          <a:ext cx="8640960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459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Code09-05.py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/HTML/Sample02.html', 'rt', encoding='utf-8').read()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tag_ul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tag_ul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('li')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tag_li_all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('li')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tag_li_all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642D4C5-36AE-8E29-5A7C-97228EC68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52"/>
          <a:stretch/>
        </p:blipFill>
        <p:spPr>
          <a:xfrm>
            <a:off x="4662009" y="4169225"/>
            <a:ext cx="4095455" cy="20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특정 태그 추출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나 </a:t>
            </a:r>
            <a:r>
              <a:rPr lang="en-US" altLang="ko-KR" dirty="0"/>
              <a:t>class</a:t>
            </a:r>
            <a:r>
              <a:rPr lang="ko-KR" altLang="en-US" dirty="0"/>
              <a:t>를 지정해서 특정한 태그만 추출하는 방식을 사용할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find() </a:t>
            </a:r>
            <a:r>
              <a:rPr lang="ko-KR" altLang="en-US" dirty="0" smtClean="0"/>
              <a:t>또는 </a:t>
            </a:r>
            <a:r>
              <a:rPr lang="en-US" altLang="ko-KR" dirty="0" err="1" smtClean="0"/>
              <a:t>findAll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다음과 같은 형식으로 사용 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7" y="2033845"/>
            <a:ext cx="4826818" cy="102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7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r>
              <a:rPr lang="ko-KR" altLang="en-US" dirty="0" smtClean="0"/>
              <a:t>샘플 </a:t>
            </a:r>
            <a:r>
              <a:rPr lang="ko-KR" altLang="en-US" dirty="0"/>
              <a:t>코드를 </a:t>
            </a:r>
            <a:r>
              <a:rPr lang="ko-KR" altLang="en-US" dirty="0" smtClean="0"/>
              <a:t>준비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74EEE-A864-E020-06C6-E7330F832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339725"/>
              </p:ext>
            </p:extLst>
          </p:nvPr>
        </p:nvGraphicFramePr>
        <p:xfrm>
          <a:off x="1849197" y="1718810"/>
          <a:ext cx="5445605" cy="451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560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Sample03.html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185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&lt;html&gt;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&lt;/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body&gt;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div id='myId1'&gt;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아기공룡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&lt;/div&gt;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div class='myClass1'&gt;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 친구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&lt;/div&gt;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&lt;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class='myClass2'&gt;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li&gt; </a:t>
                      </a:r>
                      <a:r>
                        <a:rPr lang="ko-KR" altLang="en-US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한빛아카데미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li&gt; </a:t>
                      </a:r>
                      <a:r>
                        <a:rPr lang="ko-KR" altLang="en-US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한빛미디어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&lt;/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="www.daum.net"&gt;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다음 바로가기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&lt;/a&gt;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div class='myClass1'&gt;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둘리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&lt;/div&gt;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&lt;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class='myClass3'&gt; </a:t>
                      </a:r>
                      <a:r>
                        <a:rPr lang="ko-KR" altLang="en-US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비기너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 class='myClass3'&gt;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시리즈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&lt;/li&gt;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="www.nate.com"&gt;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네이트 바로가기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&lt;/a&gt;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="www.naver.com"&gt;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네이버 바로가기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&lt;/a&gt;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body&gt;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&lt;/html&gt;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r>
              <a:rPr lang="en-US" altLang="ko-KR" dirty="0"/>
              <a:t>find() </a:t>
            </a:r>
            <a:r>
              <a:rPr lang="ko-KR" altLang="en-US" dirty="0"/>
              <a:t>함수로는 </a:t>
            </a:r>
            <a:r>
              <a:rPr lang="en-US" altLang="ko-KR" dirty="0"/>
              <a:t>id</a:t>
            </a:r>
            <a:r>
              <a:rPr lang="ko-KR" altLang="en-US" dirty="0"/>
              <a:t>든 </a:t>
            </a:r>
            <a:r>
              <a:rPr lang="en-US" altLang="ko-KR" dirty="0"/>
              <a:t>class</a:t>
            </a:r>
            <a:r>
              <a:rPr lang="ko-KR" altLang="en-US" dirty="0"/>
              <a:t>든 </a:t>
            </a:r>
            <a:r>
              <a:rPr lang="en-US" altLang="ko-KR" dirty="0"/>
              <a:t>1</a:t>
            </a:r>
            <a:r>
              <a:rPr lang="ko-KR" altLang="en-US" dirty="0"/>
              <a:t>개씩만 추출되고</a:t>
            </a:r>
            <a:r>
              <a:rPr lang="en-US" altLang="ko-KR" dirty="0"/>
              <a:t>, </a:t>
            </a:r>
            <a:r>
              <a:rPr lang="en-US" altLang="ko-KR" dirty="0" err="1"/>
              <a:t>findAll</a:t>
            </a:r>
            <a:r>
              <a:rPr lang="en-US" altLang="ko-KR" dirty="0"/>
              <a:t>()</a:t>
            </a:r>
            <a:r>
              <a:rPr lang="ko-KR" altLang="en-US" dirty="0"/>
              <a:t>은 모든 해당 클래스를 모두 추출해서 리스트로 반환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74EEE-A864-E020-06C6-E7330F832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81010"/>
              </p:ext>
            </p:extLst>
          </p:nvPr>
        </p:nvGraphicFramePr>
        <p:xfrm>
          <a:off x="296525" y="1988840"/>
          <a:ext cx="8640960" cy="344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459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Code09-06.py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0276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/HTML/Sample03.html', 'rt', encoding='utf-8').read()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('div', {'id':'myId1'})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print(tag)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('div', {'class':'myClass1'})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print(tag)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('div', {'class':'myClass1'})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print(tag)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95" y="5544235"/>
            <a:ext cx="5490610" cy="109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1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HTML </a:t>
            </a:r>
            <a:r>
              <a:rPr lang="ko-KR" altLang="en-US" dirty="0"/>
              <a:t>데이터 추출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에 표현된 여러 건의 데이터를 추출하는 프로그램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268" y="2652871"/>
            <a:ext cx="4821463" cy="155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09" y="2278731"/>
            <a:ext cx="6975775" cy="230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79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웹 크롤링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beautifulsoup </a:t>
            </a:r>
            <a:r>
              <a:rPr lang="ko-KR" altLang="en-US"/>
              <a:t>사용 방법</a:t>
            </a:r>
          </a:p>
          <a:p>
            <a:pPr lvl="1">
              <a:defRPr/>
            </a:pPr>
            <a:r>
              <a:rPr lang="en-US" altLang="ko-KR"/>
              <a:t>class </a:t>
            </a:r>
            <a:r>
              <a:rPr lang="ko-KR" altLang="en-US"/>
              <a:t>값으로 </a:t>
            </a:r>
            <a:r>
              <a:rPr lang="en-US" altLang="ko-KR"/>
              <a:t>&lt;ul&gt; </a:t>
            </a:r>
            <a:r>
              <a:rPr lang="ko-KR" altLang="en-US"/>
              <a:t>및 </a:t>
            </a:r>
            <a:r>
              <a:rPr lang="en-US" altLang="ko-KR"/>
              <a:t>&lt;li&gt;</a:t>
            </a:r>
            <a:r>
              <a:rPr lang="ko-KR" altLang="en-US"/>
              <a:t>의 값을 추출하고 출력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61510" y="1840690"/>
          <a:ext cx="8820979" cy="2758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5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515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Code09-07.py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712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bs4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webPage = open('C:/CookAnalysis/HTML/Sample03.html', 'rt', encoding='utf-8').read()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bsObject = bs4.BeautifulSoup(webPage, 'html.parser')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ul_value = bsObject.find('ul', {'class':'myClass2'})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print(ul_value)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li_list = bsObject.findAll('li', {'class':'myClass3'})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print(li_list)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4191" y="4734145"/>
            <a:ext cx="5535615" cy="170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r>
              <a:rPr lang="en-US" altLang="ko-KR" dirty="0"/>
              <a:t>&lt;a&gt;</a:t>
            </a:r>
            <a:r>
              <a:rPr lang="ko-KR" altLang="en-US" dirty="0"/>
              <a:t>를 모두 추출한 후 </a:t>
            </a:r>
            <a:r>
              <a:rPr lang="en-US" altLang="ko-KR" dirty="0"/>
              <a:t>&lt;a&gt;</a:t>
            </a:r>
            <a:r>
              <a:rPr lang="ko-KR" altLang="en-US" dirty="0"/>
              <a:t>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속성값인 </a:t>
            </a:r>
            <a:r>
              <a:rPr lang="en-US" altLang="ko-KR" dirty="0"/>
              <a:t>URL</a:t>
            </a:r>
            <a:r>
              <a:rPr lang="ko-KR" altLang="en-US" dirty="0"/>
              <a:t>을 모두 출력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E03FC9-AB3B-131F-2CD9-18F0A59B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89668"/>
              </p:ext>
            </p:extLst>
          </p:nvPr>
        </p:nvGraphicFramePr>
        <p:xfrm>
          <a:off x="206515" y="1988840"/>
          <a:ext cx="8730970" cy="230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21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21075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Code09-08.py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934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/HTML/Sample03.html', 'rt', encoding='utf-8').read()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a_list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('a')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aTag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a_list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aTag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85" y="3742009"/>
            <a:ext cx="1779159" cy="145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4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 smtClean="0"/>
              <a:t>완성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E03FC9-AB3B-131F-2CD9-18F0A59BD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56293"/>
              </p:ext>
            </p:extLst>
          </p:nvPr>
        </p:nvGraphicFramePr>
        <p:xfrm>
          <a:off x="303555" y="1493785"/>
          <a:ext cx="8588925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838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Code09-09.py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8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/HTML/Sample02.html', 'rt', encoding='utf-8').read()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tag_li_all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('li')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tag_li_all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tag_li.text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tag_li_all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tag_li_all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].text)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3410721"/>
            <a:ext cx="1710191" cy="235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48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 기본 정보 알아내기</a:t>
            </a:r>
            <a:endParaRPr lang="en-US" altLang="ko-KR" dirty="0"/>
          </a:p>
          <a:p>
            <a:pPr lvl="2"/>
            <a:r>
              <a:rPr lang="ko-KR" altLang="en-US" dirty="0" err="1"/>
              <a:t>엣지</a:t>
            </a:r>
            <a:r>
              <a:rPr lang="ko-KR" altLang="en-US" dirty="0"/>
              <a:t> 브라우저를 실행해서 </a:t>
            </a:r>
            <a:r>
              <a:rPr lang="ko-KR" altLang="en-US" dirty="0" err="1"/>
              <a:t>네이트에</a:t>
            </a:r>
            <a:r>
              <a:rPr lang="ko-KR" altLang="en-US" dirty="0"/>
              <a:t>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오른쪽 </a:t>
            </a:r>
            <a:r>
              <a:rPr lang="ko-KR" altLang="en-US" dirty="0"/>
              <a:t>위 </a:t>
            </a:r>
            <a:r>
              <a:rPr lang="en-US" altLang="ko-KR" dirty="0"/>
              <a:t>[…] </a:t>
            </a:r>
            <a:r>
              <a:rPr lang="ko-KR" altLang="en-US" dirty="0"/>
              <a:t>모양의 ‘설정 및 기타’ 아이콘을 클릭해서 확장한 후 </a:t>
            </a:r>
            <a:r>
              <a:rPr lang="en-US" altLang="ko-KR" dirty="0"/>
              <a:t>[</a:t>
            </a:r>
            <a:r>
              <a:rPr lang="ko-KR" altLang="en-US" dirty="0"/>
              <a:t>기타</a:t>
            </a:r>
            <a:r>
              <a:rPr lang="en-US" altLang="ko-KR" dirty="0"/>
              <a:t>]-[</a:t>
            </a:r>
            <a:r>
              <a:rPr lang="ko-KR" altLang="en-US" dirty="0"/>
              <a:t>개발자 도구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15E204-1CAD-E752-22DF-6D87BD08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5" y="2438890"/>
            <a:ext cx="6345705" cy="38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r>
              <a:rPr lang="ko-KR" altLang="en-US" dirty="0"/>
              <a:t>웹 페이지 기본 정보 알아내기</a:t>
            </a:r>
            <a:endParaRPr lang="en-US" altLang="ko-KR" dirty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검사할 페이지 요소를 선택하세요</a:t>
            </a:r>
            <a:r>
              <a:rPr lang="en-US" altLang="ko-KR" dirty="0"/>
              <a:t>] </a:t>
            </a:r>
            <a:r>
              <a:rPr lang="ko-KR" altLang="en-US" dirty="0"/>
              <a:t>아이콘을 클릭하고 왼쪽 화면에서 찾고자 하는 부분을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오른쪽에 </a:t>
            </a:r>
            <a:r>
              <a:rPr lang="ko-KR" altLang="en-US" dirty="0"/>
              <a:t>해당 부분의 소스가 표시됨</a:t>
            </a:r>
            <a:endParaRPr lang="en-US" altLang="ko-KR" dirty="0"/>
          </a:p>
          <a:p>
            <a:pPr lvl="2"/>
            <a:r>
              <a:rPr lang="ko-KR" altLang="en-US" dirty="0"/>
              <a:t>왼쪽 화면에는 풍선 도움말로 선택한 부분의 정보가 나옴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447FB-ECA9-34E7-FF29-AA99A549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00" y="2978950"/>
            <a:ext cx="6434599" cy="27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r>
              <a:rPr lang="ko-KR" altLang="en-US" dirty="0"/>
              <a:t>웹 페이지 기본 정보 알아내기</a:t>
            </a:r>
            <a:endParaRPr lang="en-US" altLang="ko-KR" dirty="0"/>
          </a:p>
          <a:p>
            <a:pPr lvl="2"/>
            <a:r>
              <a:rPr lang="ko-KR" altLang="en-US" dirty="0" smtClean="0"/>
              <a:t>오른쪽 </a:t>
            </a:r>
            <a:r>
              <a:rPr lang="en-US" altLang="ko-KR" dirty="0"/>
              <a:t>&lt;div&gt; </a:t>
            </a:r>
            <a:r>
              <a:rPr lang="ko-KR" altLang="en-US" dirty="0"/>
              <a:t>부분을 확장하면 해당 부분의 소스 위치를 찾을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5443A-53B2-5FC4-EB0A-E610541F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40" y="2213865"/>
            <a:ext cx="4296720" cy="40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r>
              <a:rPr lang="ko-KR" altLang="en-US" dirty="0"/>
              <a:t>네이트 사이트의 로고를 클릭할 때 연결되는 주소 및 로고에 지정된 글자를 추출하는 코드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0E3986F-854C-EB26-327A-555F4401C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34229"/>
              </p:ext>
            </p:extLst>
          </p:nvPr>
        </p:nvGraphicFramePr>
        <p:xfrm>
          <a:off x="1084113" y="1718810"/>
          <a:ext cx="6975774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52572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Code09-10.py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36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urllib.request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nateUrl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"https://www.nate.com"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urllib.request.urlopen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nateUrl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htmlObject.read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('div', {'id':'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NateBi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print(tag , '\n')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a_tag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("a")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a_tag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, '\n')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a_tag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href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, '\n')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text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a_tag.text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print(text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98" y="4554125"/>
            <a:ext cx="5225732" cy="180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 메뉴 알아내기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네이트</a:t>
            </a:r>
            <a:r>
              <a:rPr lang="ko-KR" altLang="en-US" dirty="0" smtClean="0"/>
              <a:t> </a:t>
            </a:r>
            <a:r>
              <a:rPr lang="ko-KR" altLang="en-US" dirty="0"/>
              <a:t>뉴스</a:t>
            </a:r>
            <a:r>
              <a:rPr lang="en-US" altLang="ko-KR" dirty="0"/>
              <a:t>(https://news.nate.com)</a:t>
            </a:r>
            <a:r>
              <a:rPr lang="ko-KR" altLang="en-US" dirty="0"/>
              <a:t>의 메뉴를 추출</a:t>
            </a:r>
            <a:endParaRPr lang="en-US" altLang="ko-KR" dirty="0"/>
          </a:p>
          <a:p>
            <a:pPr lvl="2"/>
            <a:r>
              <a:rPr lang="ko-KR" altLang="en-US" dirty="0"/>
              <a:t>네이트 뉴스에 접속한 후 개발자 도구로 다음 그림과 같이 메뉴 부분을 클릭해서 코드를 확인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E242D-3C22-6135-7CFA-2E3F76E1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2" y="2528900"/>
            <a:ext cx="6975775" cy="31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 메뉴 알아내기</a:t>
            </a:r>
            <a:endParaRPr lang="en-US" altLang="ko-KR" dirty="0"/>
          </a:p>
          <a:p>
            <a:pPr lvl="2"/>
            <a:r>
              <a:rPr lang="ko-KR" altLang="en-US" dirty="0"/>
              <a:t>오른쪽 </a:t>
            </a:r>
            <a:r>
              <a:rPr lang="en-US" altLang="ko-KR" dirty="0"/>
              <a:t>HTML </a:t>
            </a:r>
            <a:r>
              <a:rPr lang="ko-KR" altLang="en-US" dirty="0"/>
              <a:t>코드에서 </a:t>
            </a:r>
            <a:r>
              <a:rPr lang="en-US" altLang="ko-KR" dirty="0"/>
              <a:t>&lt;div class=“</a:t>
            </a:r>
            <a:r>
              <a:rPr lang="en-US" altLang="ko-KR" dirty="0" err="1"/>
              <a:t>snbArea</a:t>
            </a:r>
            <a:r>
              <a:rPr lang="en-US" altLang="ko-KR" dirty="0"/>
              <a:t>” ~~&gt; </a:t>
            </a:r>
            <a:r>
              <a:rPr lang="ko-KR" altLang="en-US" dirty="0"/>
              <a:t>를 찾을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/>
            <a:r>
              <a:rPr lang="ko-KR" altLang="en-US" dirty="0"/>
              <a:t>이 부분을 확장하면 해당 메뉴의 목록을 확인할 수 있음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43053D-ACA4-4749-320A-F540B3C0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65" y="2303875"/>
            <a:ext cx="5796869" cy="36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YES24</a:t>
            </a:r>
            <a:r>
              <a:rPr lang="ko-KR" altLang="en-US" dirty="0"/>
              <a:t>에서 소설책 정보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lvl="1"/>
            <a:r>
              <a:rPr lang="en-US" altLang="ko-KR" dirty="0"/>
              <a:t>YES24</a:t>
            </a:r>
            <a:r>
              <a:rPr lang="ko-KR" altLang="en-US" dirty="0"/>
              <a:t>에서 소설책 정보를 수집하는 프로그램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A74BA-8917-CD1E-D8B8-FEA005F6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03" y="1988841"/>
            <a:ext cx="7787993" cy="373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 메뉴 알아내기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div&gt; </a:t>
            </a:r>
            <a:r>
              <a:rPr lang="ko-KR" altLang="en-US" dirty="0"/>
              <a:t>태그의 “</a:t>
            </a:r>
            <a:r>
              <a:rPr lang="en-US" altLang="ko-KR" dirty="0" err="1"/>
              <a:t>snbArea</a:t>
            </a:r>
            <a:r>
              <a:rPr lang="en-US" altLang="ko-KR" dirty="0"/>
              <a:t>” </a:t>
            </a:r>
            <a:r>
              <a:rPr lang="ko-KR" altLang="en-US" dirty="0"/>
              <a:t>클래스를 추출한 후에</a:t>
            </a:r>
            <a:r>
              <a:rPr lang="en-US" altLang="ko-KR" dirty="0"/>
              <a:t>, </a:t>
            </a:r>
            <a:r>
              <a:rPr lang="ko-KR" altLang="en-US" dirty="0"/>
              <a:t>그 안의 </a:t>
            </a:r>
            <a:r>
              <a:rPr lang="en-US" altLang="ko-KR" dirty="0"/>
              <a:t>&lt;li&gt; </a:t>
            </a:r>
            <a:r>
              <a:rPr lang="ko-KR" altLang="en-US" dirty="0"/>
              <a:t>태그의 텍스트를 추출하면 뉴스 메뉴의 목록이 됨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7CB755-8131-C7FC-A919-CE05CB732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47648"/>
              </p:ext>
            </p:extLst>
          </p:nvPr>
        </p:nvGraphicFramePr>
        <p:xfrm>
          <a:off x="476545" y="2348880"/>
          <a:ext cx="8190909" cy="2569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10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0080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Code09-11.py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2033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Code09-10.py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1~7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주소는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"https://news.nate.com" ~~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 =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('div', {'class':'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snbArea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print('##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네이트 뉴스의 메뉴 목록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##')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li_list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tag.findAll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('li')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&lt;li&gt; in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li_list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li.text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end=' ' 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5" y="5094185"/>
            <a:ext cx="7380470" cy="92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사이트 정보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718810"/>
            <a:ext cx="6789346" cy="386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시간 간격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/>
              <a:t>시간 간격을 두고 작동하는 </a:t>
            </a:r>
            <a:r>
              <a:rPr lang="ko-KR" altLang="en-US" dirty="0" err="1"/>
              <a:t>크롤러를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/>
            <a:r>
              <a:rPr lang="ko-KR" altLang="en-US" dirty="0"/>
              <a:t>시간에 따라 변경되는 웹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실시간 검색어</a:t>
            </a:r>
            <a:r>
              <a:rPr lang="en-US" altLang="ko-KR" dirty="0"/>
              <a:t>, </a:t>
            </a:r>
            <a:r>
              <a:rPr lang="ko-KR" altLang="en-US" dirty="0"/>
              <a:t>현재 날씨</a:t>
            </a:r>
            <a:r>
              <a:rPr lang="en-US" altLang="ko-KR" dirty="0"/>
              <a:t>, </a:t>
            </a:r>
            <a:r>
              <a:rPr lang="ko-KR" altLang="en-US" dirty="0"/>
              <a:t>인기 뉴스 목록 등</a:t>
            </a:r>
            <a:endParaRPr lang="en-US" altLang="ko-KR" dirty="0"/>
          </a:p>
          <a:p>
            <a:pPr lvl="1"/>
            <a:r>
              <a:rPr lang="ko-KR" altLang="en-US" dirty="0"/>
              <a:t>네이트에서 제공하는 날씨 중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풍향을 </a:t>
            </a:r>
            <a:r>
              <a:rPr lang="en-US" altLang="ko-KR" dirty="0"/>
              <a:t>1</a:t>
            </a:r>
            <a:r>
              <a:rPr lang="ko-KR" altLang="en-US" dirty="0"/>
              <a:t>시간마다 </a:t>
            </a:r>
            <a:r>
              <a:rPr lang="en-US" altLang="ko-KR" dirty="0"/>
              <a:t>CSV </a:t>
            </a:r>
            <a:r>
              <a:rPr lang="ko-KR" altLang="en-US" dirty="0"/>
              <a:t>파일로 저장함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25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시간 간격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시간마다 </a:t>
            </a:r>
            <a:r>
              <a:rPr lang="en-US" altLang="ko-KR" dirty="0"/>
              <a:t>CSV </a:t>
            </a:r>
            <a:r>
              <a:rPr lang="ko-KR" altLang="en-US" dirty="0"/>
              <a:t>파일을 열어서 날짜와 시간을 기록하는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3BC3A3-9906-3450-13CB-9C622AD8E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50995"/>
              </p:ext>
            </p:extLst>
          </p:nvPr>
        </p:nvGraphicFramePr>
        <p:xfrm>
          <a:off x="1444153" y="1763815"/>
          <a:ext cx="6255695" cy="458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55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83143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Code09-12.py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145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csv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time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datetime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/CSV/datetime.csv'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with open(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'w', newline='') as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csv.writer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연월일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시분초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 = 10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count &gt; 0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count -= 1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now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datetime.datetime.now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yymmdd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now.strftime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('%Y-%m-%d')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hhmmss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now.strftime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('%H:%M:%S')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time_list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yymmdd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hhmmss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time_list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7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시간 간격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시간마다 </a:t>
            </a:r>
            <a:r>
              <a:rPr lang="en-US" altLang="ko-KR" dirty="0"/>
              <a:t>CSV </a:t>
            </a:r>
            <a:r>
              <a:rPr lang="ko-KR" altLang="en-US" dirty="0"/>
              <a:t>파일을 열어서 날짜와 시간을 기록하는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3BC3A3-9906-3450-13CB-9C622AD8E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12694"/>
              </p:ext>
            </p:extLst>
          </p:nvPr>
        </p:nvGraphicFramePr>
        <p:xfrm>
          <a:off x="1444153" y="1943835"/>
          <a:ext cx="6255695" cy="184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55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83143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Code09-12.py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with open(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'a', newline='') as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csv.writer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time_list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time.sleep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A1B4605-3250-FCCE-9C19-C59B072C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50" y="3519010"/>
            <a:ext cx="2340260" cy="22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속초 날씨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 err="1"/>
              <a:t>엣지</a:t>
            </a:r>
            <a:r>
              <a:rPr lang="ko-KR" altLang="en-US" dirty="0"/>
              <a:t> 브라우저에서 네이트 날씨</a:t>
            </a:r>
            <a:r>
              <a:rPr lang="en-US" altLang="ko-KR" dirty="0"/>
              <a:t>(https://news.nate.com/weather)</a:t>
            </a:r>
            <a:r>
              <a:rPr lang="ko-KR" altLang="en-US" dirty="0"/>
              <a:t>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지역을 </a:t>
            </a:r>
            <a:r>
              <a:rPr lang="en-US" altLang="ko-KR" dirty="0"/>
              <a:t>[</a:t>
            </a:r>
            <a:r>
              <a:rPr lang="ko-KR" altLang="en-US" dirty="0"/>
              <a:t>강원영동</a:t>
            </a:r>
            <a:r>
              <a:rPr lang="en-US" altLang="ko-KR" dirty="0"/>
              <a:t>]-[</a:t>
            </a:r>
            <a:r>
              <a:rPr lang="ko-KR" altLang="en-US" dirty="0"/>
              <a:t>속초</a:t>
            </a:r>
            <a:r>
              <a:rPr lang="en-US" altLang="ko-KR" dirty="0"/>
              <a:t>]</a:t>
            </a:r>
            <a:r>
              <a:rPr lang="ko-KR" altLang="en-US" dirty="0"/>
              <a:t>로 변경한 후 </a:t>
            </a:r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lvl="1"/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ko-KR" altLang="en-US" dirty="0"/>
              <a:t>변경된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smtClean="0"/>
              <a:t>복사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F25AB3-87AB-E532-8958-BCB099B6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2590814"/>
            <a:ext cx="7390210" cy="31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속초 날씨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/>
              <a:t>개발자 도구로 날씨 부분을 클릭해서 코드를 확인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E157D-EB0D-6FCB-8754-EE030DF5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32" y="1988840"/>
            <a:ext cx="6615735" cy="37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속초 날씨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/>
              <a:t>오른쪽의 </a:t>
            </a:r>
            <a:r>
              <a:rPr lang="en-US" altLang="ko-KR" dirty="0"/>
              <a:t>&lt;div class=‘“</a:t>
            </a:r>
            <a:r>
              <a:rPr lang="en-US" altLang="ko-KR" dirty="0" err="1"/>
              <a:t>right_today</a:t>
            </a:r>
            <a:r>
              <a:rPr lang="en-US" altLang="ko-KR" dirty="0"/>
              <a:t>”&gt; </a:t>
            </a:r>
            <a:r>
              <a:rPr lang="ko-KR" altLang="en-US" dirty="0"/>
              <a:t>부분을 확장하여 </a:t>
            </a:r>
            <a:r>
              <a:rPr lang="ko-KR" altLang="en-US" dirty="0" smtClean="0"/>
              <a:t>관련 </a:t>
            </a:r>
            <a:r>
              <a:rPr lang="ko-KR" altLang="en-US" dirty="0"/>
              <a:t>정보의 태그 및 클래스를 </a:t>
            </a:r>
            <a:r>
              <a:rPr lang="ko-KR" altLang="en-US" dirty="0" smtClean="0"/>
              <a:t>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D79700-3FF5-6936-BE44-B33DEDBC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1740641"/>
            <a:ext cx="3377864" cy="18996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0BB7D-6BEB-23FB-3B81-E6D5DF1C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40" y="1718810"/>
            <a:ext cx="3581850" cy="48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속초 날씨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/>
              <a:t>속초의 날씨를 주기적으로 추출해서 </a:t>
            </a:r>
            <a:r>
              <a:rPr lang="en-US" altLang="ko-KR" dirty="0"/>
              <a:t>CSV </a:t>
            </a:r>
            <a:r>
              <a:rPr lang="ko-KR" altLang="en-US" dirty="0"/>
              <a:t>파일로 저장하는 완전한 버전의 </a:t>
            </a:r>
            <a:r>
              <a:rPr lang="ko-KR" altLang="en-US" dirty="0" err="1"/>
              <a:t>크롤러를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DF4645-4E2F-7BED-2F26-15B0B2D7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167837"/>
              </p:ext>
            </p:extLst>
          </p:nvPr>
        </p:nvGraphicFramePr>
        <p:xfrm>
          <a:off x="554780" y="1673805"/>
          <a:ext cx="8112675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70763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36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csv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time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datetime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urllib.request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/CSV/sokcho_weather.csv'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with open(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'w', newline='') as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csv.writer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연월일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시분초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온도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습도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강수량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풍향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nateUrl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"https://news.nate.com/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weather?areaCode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=11D20401"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True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urllib.request.urlopen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nateUrl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htmlObject.read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bs4.BeautifulSoup(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webPage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html.parser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tag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bsObject.find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('div', {'class':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right_today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temper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('p', {'class': '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celsius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'}).text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humi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('p', {'class': 'humidity'}).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text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0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속초 날씨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/>
              <a:t>속초의 날씨를 주기적으로 추출해서 </a:t>
            </a:r>
            <a:r>
              <a:rPr lang="en-US" altLang="ko-KR" dirty="0"/>
              <a:t>CSV </a:t>
            </a:r>
            <a:r>
              <a:rPr lang="ko-KR" altLang="en-US" dirty="0"/>
              <a:t>파일로 저장하는 완전한 버전의 </a:t>
            </a:r>
            <a:r>
              <a:rPr lang="ko-KR" altLang="en-US" dirty="0" err="1"/>
              <a:t>크롤러를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DF4645-4E2F-7BED-2F26-15B0B2D7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72561"/>
              </p:ext>
            </p:extLst>
          </p:nvPr>
        </p:nvGraphicFramePr>
        <p:xfrm>
          <a:off x="904093" y="1976093"/>
          <a:ext cx="7223302" cy="344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55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75075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0276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aseline="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rain = </a:t>
                      </a:r>
                      <a:r>
                        <a:rPr lang="en-US" altLang="ko-KR" sz="15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tag.find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('p', {'class': 'rainfall'}).text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wind = </a:t>
                      </a:r>
                      <a:r>
                        <a:rPr lang="en-US" altLang="ko-KR" sz="15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tag.find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('p', {'class': 'wind'}).text    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now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datetime.datetime.now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yymmdd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now.strftime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('%Y-%m-%d')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hhmmss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now.strftime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('%H:%M:%S')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weather_list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yymmdd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hhmmss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temper,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humi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rain, wind]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with open(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'a', newline='') as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csv.writer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weather_list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time.sleep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(3600)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3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크롤링과</a:t>
            </a:r>
            <a:r>
              <a:rPr lang="ko-KR" altLang="en-US" dirty="0"/>
              <a:t> 웹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 smtClean="0"/>
              <a:t>인터넷에 </a:t>
            </a:r>
            <a:r>
              <a:rPr lang="ko-KR" altLang="en-US" dirty="0"/>
              <a:t>공개된 데이터를 가져와 필요한 형식으로 변환하는 것이 데이터를 </a:t>
            </a:r>
            <a:r>
              <a:rPr lang="ko-KR" altLang="en-US" dirty="0" smtClean="0"/>
              <a:t>수집하는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가장 </a:t>
            </a:r>
            <a:r>
              <a:rPr lang="ko-KR" altLang="en-US" dirty="0"/>
              <a:t>빠른 방법</a:t>
            </a:r>
            <a:endParaRPr lang="en-US" altLang="ko-KR" dirty="0"/>
          </a:p>
          <a:p>
            <a:pPr lvl="1"/>
            <a:r>
              <a:rPr lang="ko-KR" altLang="en-US" dirty="0" err="1"/>
              <a:t>크롤링</a:t>
            </a:r>
            <a:r>
              <a:rPr lang="en-US" altLang="ko-KR" dirty="0"/>
              <a:t>(Crawling</a:t>
            </a:r>
            <a:r>
              <a:rPr lang="en-US" altLang="ko-KR" dirty="0" smtClean="0"/>
              <a:t>)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웹상에</a:t>
            </a:r>
            <a:r>
              <a:rPr lang="ko-KR" altLang="en-US" dirty="0"/>
              <a:t> 공개된 내용에서 데이터를 추출하는 것</a:t>
            </a:r>
            <a:endParaRPr lang="en-US" altLang="ko-KR" dirty="0"/>
          </a:p>
          <a:p>
            <a:pPr lvl="1"/>
            <a:r>
              <a:rPr lang="ko-KR" altLang="en-US" dirty="0" err="1"/>
              <a:t>크롤러</a:t>
            </a:r>
            <a:r>
              <a:rPr lang="en-US" altLang="ko-KR" dirty="0"/>
              <a:t>(Crawler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작업을 하는 </a:t>
            </a:r>
            <a:r>
              <a:rPr lang="ko-KR" altLang="en-US" dirty="0" smtClean="0"/>
              <a:t>프로그램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262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속초 날씨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lvl="1"/>
            <a:r>
              <a:rPr lang="ko-KR" altLang="en-US" dirty="0"/>
              <a:t>속초의 날씨를 주기적으로 추출해서 </a:t>
            </a:r>
            <a:r>
              <a:rPr lang="en-US" altLang="ko-KR" dirty="0"/>
              <a:t>CSV </a:t>
            </a:r>
            <a:r>
              <a:rPr lang="ko-KR" altLang="en-US" dirty="0"/>
              <a:t>파일로 저장하는 완전한 버전의 </a:t>
            </a:r>
            <a:r>
              <a:rPr lang="ko-KR" altLang="en-US" dirty="0" err="1"/>
              <a:t>크롤러를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F742B-F782-4F87-E77E-9FC85C12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63" y="2033845"/>
            <a:ext cx="4252972" cy="29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pPr lvl="1"/>
            <a:r>
              <a:rPr lang="ko-KR" altLang="en-US" dirty="0"/>
              <a:t>국내 대형 온라인 서점 중 하나인 </a:t>
            </a:r>
            <a:r>
              <a:rPr lang="en-US" altLang="ko-KR" dirty="0"/>
              <a:t>YES24(https://www.yes24.com)</a:t>
            </a:r>
            <a:r>
              <a:rPr lang="ko-KR" altLang="en-US" dirty="0"/>
              <a:t>에서 한국소설의 도서명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저자를 순위대로 추출하여 저장하는 코드를 작성</a:t>
            </a:r>
            <a:endParaRPr lang="en-US" altLang="ko-KR" dirty="0"/>
          </a:p>
          <a:p>
            <a:pPr lvl="1"/>
            <a:r>
              <a:rPr lang="ko-KR" altLang="en-US" dirty="0"/>
              <a:t>먼저 </a:t>
            </a:r>
            <a:r>
              <a:rPr lang="en-US" altLang="ko-KR" dirty="0"/>
              <a:t>YES24</a:t>
            </a:r>
            <a:r>
              <a:rPr lang="ko-KR" altLang="en-US" dirty="0"/>
              <a:t>의 한국소설을 순위별로 보여주는 </a:t>
            </a:r>
            <a:r>
              <a:rPr lang="en-US" altLang="ko-KR" dirty="0"/>
              <a:t>URL</a:t>
            </a:r>
            <a:r>
              <a:rPr lang="ko-KR" altLang="en-US" dirty="0"/>
              <a:t>을 알아내야 함</a:t>
            </a:r>
            <a:endParaRPr lang="en-US" altLang="ko-KR" dirty="0"/>
          </a:p>
          <a:p>
            <a:pPr lvl="1"/>
            <a:r>
              <a:rPr lang="en-US" altLang="ko-KR" dirty="0"/>
              <a:t>YES24</a:t>
            </a:r>
            <a:r>
              <a:rPr lang="ko-KR" altLang="en-US" dirty="0"/>
              <a:t>에 접속해서 </a:t>
            </a:r>
            <a:r>
              <a:rPr lang="en-US" altLang="ko-KR" dirty="0"/>
              <a:t>[</a:t>
            </a:r>
            <a:r>
              <a:rPr lang="ko-KR" altLang="en-US" dirty="0"/>
              <a:t>국내도서</a:t>
            </a:r>
            <a:r>
              <a:rPr lang="en-US" altLang="ko-KR" dirty="0"/>
              <a:t>]-[</a:t>
            </a:r>
            <a:r>
              <a:rPr lang="ko-KR" altLang="en-US" dirty="0"/>
              <a:t>소설</a:t>
            </a:r>
            <a:r>
              <a:rPr lang="en-US" altLang="ko-KR" dirty="0"/>
              <a:t>/</a:t>
            </a:r>
            <a:r>
              <a:rPr lang="ko-KR" altLang="en-US" dirty="0"/>
              <a:t>시</a:t>
            </a:r>
            <a:r>
              <a:rPr lang="en-US" altLang="ko-KR" dirty="0"/>
              <a:t>]-[</a:t>
            </a:r>
            <a:r>
              <a:rPr lang="ko-KR" altLang="en-US" dirty="0"/>
              <a:t>한국소설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 err="1"/>
              <a:t>판매량순</a:t>
            </a:r>
            <a:r>
              <a:rPr lang="ko-KR" altLang="en-US" dirty="0"/>
              <a:t>’을 클릭하면 현재 판매량이 가장 높은 책의 순서대로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79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C5CCB-08E5-9181-2328-4FA70A7F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23" y="1762331"/>
            <a:ext cx="6219754" cy="42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1F2DC-EE59-CD52-2710-25FD6EE2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55" y="2194525"/>
            <a:ext cx="6210690" cy="29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pPr lvl="1"/>
            <a:r>
              <a:rPr lang="en-US" altLang="ko-KR" dirty="0"/>
              <a:t>URL</a:t>
            </a:r>
            <a:r>
              <a:rPr lang="ko-KR" altLang="en-US" dirty="0"/>
              <a:t>을 확인해 보면 제일 뒤에 ‘</a:t>
            </a:r>
            <a:r>
              <a:rPr lang="en-US" altLang="ko-KR" dirty="0"/>
              <a:t>&amp;</a:t>
            </a:r>
            <a:r>
              <a:rPr lang="en-US" altLang="ko-KR" dirty="0" err="1"/>
              <a:t>PageNumber</a:t>
            </a:r>
            <a:r>
              <a:rPr lang="en-US" altLang="ko-KR" dirty="0"/>
              <a:t>=</a:t>
            </a:r>
            <a:r>
              <a:rPr lang="ko-KR" altLang="en-US" dirty="0"/>
              <a:t>페이지번호’가 추가된 것을 확인할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개발자 도구에서 책의 목록 부분을 </a:t>
            </a:r>
            <a:r>
              <a:rPr lang="ko-KR" altLang="en-US" dirty="0" smtClean="0"/>
              <a:t>클릭하여 </a:t>
            </a:r>
            <a:r>
              <a:rPr lang="ko-KR" altLang="en-US" dirty="0"/>
              <a:t>오른쪽에서 책의 목록에 해당하는 </a:t>
            </a:r>
            <a:r>
              <a:rPr lang="ko-KR" altLang="en-US" dirty="0" smtClean="0"/>
              <a:t>부분 확인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1" y="1628800"/>
            <a:ext cx="7875874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0F9CB3-5A9F-E34F-EA8D-11EB71FC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05" y="2838355"/>
            <a:ext cx="5265585" cy="342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pPr lvl="1"/>
            <a:r>
              <a:rPr lang="ko-KR" altLang="en-US" dirty="0"/>
              <a:t>개발자 도구에서 하나의 소설 상세 부분을 클릭해서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0F2D5-206C-EAE9-567F-9860D002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1" y="1868827"/>
            <a:ext cx="6660739" cy="41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2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pPr lvl="1"/>
            <a:r>
              <a:rPr lang="ko-KR" altLang="en-US" dirty="0"/>
              <a:t>앞서 확인한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&lt;li&gt; </a:t>
            </a:r>
            <a:r>
              <a:rPr lang="ko-KR" altLang="en-US" dirty="0"/>
              <a:t>태그 속 </a:t>
            </a:r>
            <a:r>
              <a:rPr lang="en-US" altLang="ko-KR" dirty="0"/>
              <a:t>&lt;div class=“</a:t>
            </a:r>
            <a:r>
              <a:rPr lang="en-US" altLang="ko-KR" dirty="0" err="1"/>
              <a:t>goods_info</a:t>
            </a:r>
            <a:r>
              <a:rPr lang="en-US" altLang="ko-KR" dirty="0"/>
              <a:t>”&gt; </a:t>
            </a:r>
            <a:r>
              <a:rPr lang="ko-KR" altLang="en-US" dirty="0"/>
              <a:t>부분에 책 상품에 대한 정보가 들어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9CDD57-9F7A-3A16-D701-FDD8E5C2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73" y="1928833"/>
            <a:ext cx="4688487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pPr lvl="1"/>
            <a:r>
              <a:rPr lang="ko-KR" altLang="en-US" dirty="0"/>
              <a:t>이 중에서 도서명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출판사</a:t>
            </a:r>
            <a:r>
              <a:rPr lang="en-US" altLang="ko-KR" dirty="0"/>
              <a:t>, </a:t>
            </a:r>
            <a:r>
              <a:rPr lang="ko-KR" altLang="en-US" dirty="0"/>
              <a:t>출간일</a:t>
            </a:r>
            <a:r>
              <a:rPr lang="en-US" altLang="ko-KR" dirty="0"/>
              <a:t>, </a:t>
            </a:r>
            <a:r>
              <a:rPr lang="ko-KR" altLang="en-US" dirty="0"/>
              <a:t>가격을 추출할 예정임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C01E6-95F1-13DA-45A4-E45D4F83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2440258"/>
            <a:ext cx="5376509" cy="2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pPr lvl="1"/>
            <a:r>
              <a:rPr lang="ko-KR" altLang="en-US" dirty="0" err="1" smtClean="0"/>
              <a:t>페이지별</a:t>
            </a:r>
            <a:r>
              <a:rPr lang="ko-KR" altLang="en-US" dirty="0" smtClean="0"/>
              <a:t> 정보 추출</a:t>
            </a:r>
            <a:endParaRPr lang="en-US" altLang="ko-KR" dirty="0"/>
          </a:p>
          <a:p>
            <a:pPr lvl="2"/>
            <a:r>
              <a:rPr lang="ko-KR" altLang="en-US" dirty="0"/>
              <a:t>한 권의 책 정보가 들어 있는 </a:t>
            </a:r>
            <a:r>
              <a:rPr lang="en-US" altLang="ko-KR" dirty="0"/>
              <a:t>&lt;div class=“</a:t>
            </a:r>
            <a:r>
              <a:rPr lang="en-US" altLang="ko-KR" dirty="0" err="1"/>
              <a:t>goods_info</a:t>
            </a:r>
            <a:r>
              <a:rPr lang="en-US" altLang="ko-KR" dirty="0"/>
              <a:t>”&gt;</a:t>
            </a:r>
            <a:r>
              <a:rPr lang="ko-KR" altLang="en-US" dirty="0"/>
              <a:t>의 내용을 통째로 넘겨받아서 도서명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출판사</a:t>
            </a:r>
            <a:r>
              <a:rPr lang="en-US" altLang="ko-KR" dirty="0"/>
              <a:t>, </a:t>
            </a:r>
            <a:r>
              <a:rPr lang="ko-KR" altLang="en-US" dirty="0"/>
              <a:t>출간일</a:t>
            </a:r>
            <a:r>
              <a:rPr lang="en-US" altLang="ko-KR" dirty="0"/>
              <a:t>, </a:t>
            </a:r>
            <a:r>
              <a:rPr lang="ko-KR" altLang="en-US" dirty="0"/>
              <a:t>가격을 반환하는 함수를 작성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5B189-8420-1F4A-AA87-81F2F8DCB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84905"/>
              </p:ext>
            </p:extLst>
          </p:nvPr>
        </p:nvGraphicFramePr>
        <p:xfrm>
          <a:off x="926596" y="2411455"/>
          <a:ext cx="7290809" cy="367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66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725142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Code09-14.py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251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bs4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urllib.request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getBookInfo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book_tag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names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book_tag.find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("div", {"class": "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goods_name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names.find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("a").text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auths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book_tag.find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("span", {"class": "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goods_auth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"})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bookAuth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auths.find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("a").text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bookPub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book_tag.find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("span", {"class": "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goods_pub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"}).text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bookDate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book_tag.find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("span", {"class": "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goods_date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"}).text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bookPrice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book_tag.find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{"class": "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yes_b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"}).text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bookName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bookAuth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bookPub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bookDate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bookPrice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2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웹 크롤링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한국소설 순위별 정보 추출</a:t>
            </a:r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6515" y="1493785"/>
          <a:ext cx="8640661" cy="344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Code09-14.py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16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전역 변수 부분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bookUrl =</a:t>
                      </a:r>
                      <a:r>
                        <a:rPr lang="ko-KR" altLang="en-US" sz="1500">
                          <a:latin typeface="D2Coding"/>
                          <a:ea typeface="D2Coding"/>
                        </a:rPr>
                        <a:t> </a:t>
                      </a:r>
                      <a:r>
                        <a:rPr lang="en-US" altLang="ko-KR" sz="1500">
                          <a:latin typeface="D2Coding"/>
                          <a:ea typeface="D2Coding"/>
                        </a:rPr>
                        <a:t>\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"http://www.yes24.com/24/Category/Display/001001046001?ParamSortTp=05&amp;PageNumber=1"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메인 코드 부분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htmlObject = urllib.request.urlopen(bookUrl)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webPage = htmlObject.read()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bsObject = bs4.BeautifulSoup(webPage, 'html.parser')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tag = bsObject.find('ul', {'class': 'clearfix'})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all_books = tag.findAll('div', {'class': 'goods_info'})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book in all_books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print(getBookInfo(book))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51920" y="4481540"/>
            <a:ext cx="6527286" cy="149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문법</a:t>
            </a:r>
            <a:endParaRPr lang="en-US" altLang="ko-KR" dirty="0"/>
          </a:p>
          <a:p>
            <a:pPr lvl="1"/>
            <a:r>
              <a:rPr lang="en-US" altLang="ko-KR" dirty="0" smtClean="0"/>
              <a:t>HTML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 err="1"/>
              <a:t>HyperText</a:t>
            </a:r>
            <a:r>
              <a:rPr lang="en-US" altLang="ko-KR" dirty="0"/>
              <a:t> Markup Language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</a:t>
            </a:r>
            <a:r>
              <a:rPr lang="ko-KR" altLang="en-US" dirty="0" smtClean="0"/>
              <a:t>웹 </a:t>
            </a:r>
            <a:r>
              <a:rPr lang="ko-KR" altLang="en-US" dirty="0"/>
              <a:t>페이지를 만들기 위한 대표적인 마크업 언어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을 문법 중 부등호</a:t>
            </a:r>
            <a:r>
              <a:rPr lang="en-US" altLang="ko-KR" dirty="0"/>
              <a:t>(&lt;&gt;) </a:t>
            </a:r>
            <a:r>
              <a:rPr lang="ko-KR" altLang="en-US" dirty="0"/>
              <a:t>안에 들어 있는 구문을 태그</a:t>
            </a:r>
            <a:r>
              <a:rPr lang="en-US" altLang="ko-KR" dirty="0"/>
              <a:t>(Tag)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en-US" altLang="ko-KR" dirty="0" smtClean="0"/>
          </a:p>
          <a:p>
            <a:pPr lvl="1"/>
            <a:r>
              <a:rPr lang="en-US" altLang="ko-KR" b="0" dirty="0"/>
              <a:t>HTML </a:t>
            </a:r>
            <a:r>
              <a:rPr lang="ko-KR" altLang="en-US" b="0" dirty="0"/>
              <a:t>파일의 </a:t>
            </a:r>
            <a:r>
              <a:rPr lang="ko-KR" altLang="en-US" b="0" dirty="0" err="1"/>
              <a:t>확장자는</a:t>
            </a:r>
            <a:r>
              <a:rPr lang="ko-KR" altLang="en-US" b="0" dirty="0"/>
              <a:t> *</a:t>
            </a:r>
            <a:r>
              <a:rPr lang="en-US" altLang="ko-KR" b="0" dirty="0"/>
              <a:t>.</a:t>
            </a:r>
            <a:r>
              <a:rPr lang="en-US" altLang="ko-KR" b="0" dirty="0" err="1"/>
              <a:t>htm</a:t>
            </a:r>
            <a:r>
              <a:rPr lang="en-US" altLang="ko-KR" b="0" dirty="0"/>
              <a:t> </a:t>
            </a:r>
            <a:r>
              <a:rPr lang="ko-KR" altLang="en-US" b="0" dirty="0"/>
              <a:t>또는 *</a:t>
            </a:r>
            <a:r>
              <a:rPr lang="en-US" altLang="ko-KR" b="0" dirty="0"/>
              <a:t>.</a:t>
            </a:r>
            <a:r>
              <a:rPr lang="en-US" altLang="ko-KR" b="0" dirty="0" smtClean="0"/>
              <a:t>html</a:t>
            </a:r>
            <a:endParaRPr lang="en-US" altLang="ko-KR" b="0" dirty="0"/>
          </a:p>
          <a:p>
            <a:pPr lvl="1"/>
            <a:r>
              <a:rPr lang="en-US" altLang="ko-KR" b="0" dirty="0"/>
              <a:t>HTML </a:t>
            </a:r>
            <a:r>
              <a:rPr lang="ko-KR" altLang="en-US" b="0" dirty="0"/>
              <a:t>파일은 텍스트 파일이므로 메모장 등에서 작성하면 </a:t>
            </a:r>
            <a:r>
              <a:rPr lang="ko-KR" altLang="en-US" dirty="0" smtClean="0"/>
              <a:t>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0" dirty="0" smtClean="0"/>
              <a:t>단</a:t>
            </a:r>
            <a:r>
              <a:rPr lang="en-US" altLang="ko-KR" b="0" dirty="0"/>
              <a:t>, </a:t>
            </a:r>
            <a:r>
              <a:rPr lang="ko-KR" altLang="en-US" b="0" dirty="0"/>
              <a:t>웹 브라우저에서 한글이 깨져 보일 수 있으므로 </a:t>
            </a:r>
            <a:r>
              <a:rPr lang="ko-KR" altLang="en-US" b="0" dirty="0" err="1"/>
              <a:t>인코딩</a:t>
            </a:r>
            <a:r>
              <a:rPr lang="ko-KR" altLang="en-US" b="0" dirty="0"/>
              <a:t> 방식은 </a:t>
            </a:r>
            <a:r>
              <a:rPr lang="en-US" altLang="ko-KR" b="0" dirty="0"/>
              <a:t>UTF-8</a:t>
            </a:r>
            <a:r>
              <a:rPr lang="ko-KR" altLang="en-US" b="0" dirty="0"/>
              <a:t>로 </a:t>
            </a:r>
            <a:r>
              <a:rPr lang="ko-KR" altLang="en-US" b="0" dirty="0" err="1" smtClean="0"/>
              <a:t>저저장</a:t>
            </a:r>
            <a:endParaRPr lang="en-US" altLang="ko-KR" b="0" dirty="0"/>
          </a:p>
          <a:p>
            <a:pPr lvl="1"/>
            <a:r>
              <a:rPr lang="en-US" altLang="ko-KR" b="0" dirty="0"/>
              <a:t>HTML</a:t>
            </a:r>
            <a:r>
              <a:rPr lang="ko-KR" altLang="en-US" b="0" dirty="0"/>
              <a:t>의 태그는 대부분 부등호</a:t>
            </a:r>
            <a:r>
              <a:rPr lang="en-US" altLang="ko-KR" b="0" dirty="0"/>
              <a:t>(&lt;&gt;) </a:t>
            </a:r>
            <a:r>
              <a:rPr lang="ko-KR" altLang="en-US" b="0" dirty="0"/>
              <a:t>안에 </a:t>
            </a:r>
            <a:r>
              <a:rPr lang="ko-KR" altLang="en-US" dirty="0"/>
              <a:t>씀</a:t>
            </a:r>
            <a:endParaRPr lang="en-US" altLang="ko-KR" b="0" dirty="0"/>
          </a:p>
          <a:p>
            <a:pPr lvl="1"/>
            <a:r>
              <a:rPr lang="en-US" altLang="ko-KR" b="0" dirty="0"/>
              <a:t>HTML</a:t>
            </a:r>
            <a:r>
              <a:rPr lang="ko-KR" altLang="en-US" b="0" dirty="0"/>
              <a:t>은 대문자와 소문자를 구분하지 </a:t>
            </a:r>
            <a:r>
              <a:rPr lang="ko-KR" altLang="en-US" b="0" dirty="0" smtClean="0"/>
              <a:t>않음</a:t>
            </a:r>
            <a:endParaRPr lang="en-US" altLang="ko-KR" b="0" dirty="0"/>
          </a:p>
          <a:p>
            <a:pPr lvl="1"/>
            <a:r>
              <a:rPr lang="en-US" altLang="ko-KR" b="0" dirty="0"/>
              <a:t>HTML </a:t>
            </a:r>
            <a:r>
              <a:rPr lang="ko-KR" altLang="en-US" b="0" dirty="0"/>
              <a:t>파일은 </a:t>
            </a:r>
            <a:r>
              <a:rPr lang="en-US" altLang="ko-KR" b="0" dirty="0"/>
              <a:t>&lt;HTML&gt; </a:t>
            </a:r>
            <a:r>
              <a:rPr lang="ko-KR" altLang="en-US" b="0" dirty="0"/>
              <a:t>태그로 시작해서 </a:t>
            </a:r>
            <a:r>
              <a:rPr lang="en-US" altLang="ko-KR" b="0" dirty="0"/>
              <a:t>&lt;/HTML&gt; </a:t>
            </a:r>
            <a:r>
              <a:rPr lang="ko-KR" altLang="en-US" b="0" dirty="0"/>
              <a:t>태그로 </a:t>
            </a:r>
            <a:r>
              <a:rPr lang="ko-KR" altLang="en-US" b="0" dirty="0" smtClean="0"/>
              <a:t>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15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한국소설 순위별 정보 추출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42" y="2021306"/>
            <a:ext cx="7339315" cy="28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41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소설 목록의 첫 페이지부터 마지막 페이지까지 모든 내용을 출력하려고 함</a:t>
            </a:r>
            <a:endParaRPr lang="en-US" altLang="ko-KR" dirty="0"/>
          </a:p>
          <a:p>
            <a:pPr lvl="1"/>
            <a:r>
              <a:rPr lang="ko-KR" altLang="en-US" dirty="0"/>
              <a:t>소설 정보가 몇 페이지로 구성되었는지 알기 위해</a:t>
            </a:r>
            <a:r>
              <a:rPr lang="en-US" altLang="ko-KR" dirty="0"/>
              <a:t> </a:t>
            </a:r>
            <a:r>
              <a:rPr lang="ko-KR" altLang="en-US" dirty="0"/>
              <a:t>페이지 번호를 표시하는 부분의 ‘</a:t>
            </a:r>
            <a:r>
              <a:rPr lang="en-US" altLang="ko-KR" dirty="0"/>
              <a:t>&gt;&gt;’ </a:t>
            </a:r>
            <a:r>
              <a:rPr lang="ko-KR" altLang="en-US" dirty="0"/>
              <a:t>아이콘을 클릭하여 제일 끝 페이지로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6A2F6-E8FB-74A6-C4BC-D16AE73B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0" y="2618910"/>
            <a:ext cx="6077539" cy="30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en-US" altLang="ko-KR" dirty="0"/>
              <a:t>1,446</a:t>
            </a:r>
            <a:r>
              <a:rPr lang="ko-KR" altLang="en-US" dirty="0"/>
              <a:t>페이지가 마지막 </a:t>
            </a:r>
            <a:r>
              <a:rPr lang="ko-KR" altLang="en-US" dirty="0" smtClean="0"/>
              <a:t>페이지(조회하는 </a:t>
            </a:r>
            <a:r>
              <a:rPr lang="ko-KR" altLang="en-US" dirty="0"/>
              <a:t>시간이나 상황에 </a:t>
            </a:r>
            <a:r>
              <a:rPr lang="ko-KR" altLang="en-US" dirty="0" smtClean="0"/>
              <a:t>따라 </a:t>
            </a:r>
            <a:r>
              <a:rPr lang="ko-KR" altLang="en-US" dirty="0"/>
              <a:t>달라질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페이지를 </a:t>
            </a:r>
            <a:r>
              <a:rPr lang="en-US" altLang="ko-KR" dirty="0"/>
              <a:t>1, 2, 3, … </a:t>
            </a:r>
            <a:r>
              <a:rPr lang="ko-KR" altLang="en-US" dirty="0"/>
              <a:t>순으로 무한 증가시키도록 하고</a:t>
            </a:r>
            <a:r>
              <a:rPr lang="en-US" altLang="ko-KR" dirty="0"/>
              <a:t>, </a:t>
            </a:r>
            <a:r>
              <a:rPr lang="ko-KR" altLang="en-US" dirty="0"/>
              <a:t>만약 다음 페이지가 없는 오류가 발생할 경우 페이지 반복을 중단시키는 </a:t>
            </a:r>
            <a:r>
              <a:rPr lang="en-US" altLang="ko-KR" dirty="0" err="1"/>
              <a:t>try~except</a:t>
            </a:r>
            <a:r>
              <a:rPr lang="en-US" altLang="ko-KR" dirty="0"/>
              <a:t> </a:t>
            </a:r>
            <a:r>
              <a:rPr lang="ko-KR" altLang="en-US" dirty="0"/>
              <a:t>문법을 사용</a:t>
            </a:r>
            <a:endParaRPr lang="en-US" altLang="ko-KR" dirty="0"/>
          </a:p>
          <a:p>
            <a:pPr lvl="1"/>
            <a:r>
              <a:rPr lang="en-US" altLang="ko-KR" dirty="0"/>
              <a:t>2, 3</a:t>
            </a:r>
            <a:r>
              <a:rPr lang="ko-KR" altLang="en-US" dirty="0"/>
              <a:t>행이 정상적으로 작동한다면 </a:t>
            </a:r>
            <a:r>
              <a:rPr lang="en-US" altLang="ko-KR" dirty="0"/>
              <a:t>except </a:t>
            </a:r>
            <a:r>
              <a:rPr lang="ko-KR" altLang="en-US" dirty="0"/>
              <a:t>부분은 사용되지 않고</a:t>
            </a:r>
            <a:r>
              <a:rPr lang="en-US" altLang="ko-KR" dirty="0"/>
              <a:t>, 2, 3</a:t>
            </a:r>
            <a:r>
              <a:rPr lang="ko-KR" altLang="en-US" dirty="0"/>
              <a:t>행에 오류가 발생하면 자동으로 </a:t>
            </a:r>
            <a:r>
              <a:rPr lang="en-US" altLang="ko-KR" dirty="0"/>
              <a:t>except </a:t>
            </a:r>
            <a:r>
              <a:rPr lang="ko-KR" altLang="en-US" dirty="0"/>
              <a:t>부분이 실행됨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87" y="3417395"/>
            <a:ext cx="4073425" cy="18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8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웹 크롤링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2] </a:t>
            </a:r>
            <a:r>
              <a:rPr lang="ko-KR" altLang="en-US"/>
              <a:t>완성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41529" y="1518567"/>
          <a:ext cx="8460566" cy="481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Code09-15.py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528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bs4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urllib.request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함수 선언 부분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def getBookInfo(book_tag)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names = book_tag.find("div", {"class": "goods_name"})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bookName = names.find("a").text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auths = book_tag.find("span", {"class": "goods_auth"})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bookAuth = auths.find("a").text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bookPub = book_tag.find("span", {"class": "goods_pub"}).text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bookDate = book_tag.find("span", {"class": "goods_date"}).text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bookPrice = book_tag.find("em", {"class": "yes_b"}).text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return [bookName, bookAuth, bookPub, bookDate, bookPrice]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전역 변수 부분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url = \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"http://www.yes24.com/24/Category/Display/001001046001?ParamSortTp=05&amp;PageNumber="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pageNumber = 1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웹 크롤링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2] </a:t>
            </a:r>
            <a:r>
              <a:rPr lang="ko-KR" altLang="en-US"/>
              <a:t>완성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61610" y="1502060"/>
          <a:ext cx="7020779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0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Code09-15.py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76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메인 코드 부분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while True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try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bookUrl = url + str(pageNumber)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pageNumber += 1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htmlObject = urllib.request.urlopen(bookUrl)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webPage = htmlObject.read()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bsObject = bs4.BeautifulSoup(webPage, 'html.parser')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tag = bsObject.find('ul', {'class': 'clearfix'})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all_books = tag.findAll('div', {'class': 'goods_info'})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for book in all_books: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    print(getBookInfo(book))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except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break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실전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42" y="2468893"/>
            <a:ext cx="6435716" cy="18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5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편집기</a:t>
            </a:r>
            <a:endParaRPr lang="en-US" altLang="ko-KR" dirty="0"/>
          </a:p>
          <a:p>
            <a:pPr lvl="1"/>
            <a:r>
              <a:rPr lang="ko-KR" altLang="en-US" dirty="0" smtClean="0"/>
              <a:t>노트패드</a:t>
            </a:r>
            <a:r>
              <a:rPr lang="en-US" altLang="ko-KR" dirty="0"/>
              <a:t>++(Notepad++), </a:t>
            </a:r>
            <a:r>
              <a:rPr lang="ko-KR" altLang="en-US" dirty="0"/>
              <a:t>이클립스</a:t>
            </a:r>
            <a:r>
              <a:rPr lang="en-US" altLang="ko-KR" dirty="0"/>
              <a:t>(Eclipse), </a:t>
            </a:r>
            <a:r>
              <a:rPr lang="ko-KR" altLang="en-US" dirty="0" err="1"/>
              <a:t>앱타나</a:t>
            </a:r>
            <a:r>
              <a:rPr lang="ko-KR" altLang="en-US" dirty="0"/>
              <a:t> 스튜디오</a:t>
            </a:r>
            <a:r>
              <a:rPr lang="en-US" altLang="ko-KR" dirty="0"/>
              <a:t>(</a:t>
            </a:r>
            <a:r>
              <a:rPr lang="en-US" altLang="ko-KR" dirty="0" err="1"/>
              <a:t>Aptana</a:t>
            </a:r>
            <a:r>
              <a:rPr lang="en-US" altLang="ko-KR" dirty="0"/>
              <a:t> Studio), </a:t>
            </a:r>
            <a:r>
              <a:rPr lang="ko-KR" altLang="en-US" dirty="0" err="1"/>
              <a:t>에디트플러스</a:t>
            </a:r>
            <a:r>
              <a:rPr lang="en-US" altLang="ko-KR" dirty="0"/>
              <a:t>(</a:t>
            </a:r>
            <a:r>
              <a:rPr lang="en-US" altLang="ko-KR" dirty="0" err="1"/>
              <a:t>EditPlus</a:t>
            </a:r>
            <a:r>
              <a:rPr lang="en-US" altLang="ko-KR" dirty="0"/>
              <a:t>), </a:t>
            </a:r>
            <a:r>
              <a:rPr lang="ko-KR" altLang="en-US" dirty="0"/>
              <a:t>비주얼 스튜디오 코드</a:t>
            </a:r>
            <a:r>
              <a:rPr lang="en-US" altLang="ko-KR" dirty="0"/>
              <a:t>(Visual Studio Code) </a:t>
            </a:r>
            <a:r>
              <a:rPr lang="ko-KR" altLang="en-US" dirty="0"/>
              <a:t>등 다양함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34DB29-1B72-B999-1719-06421AE8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57"/>
          <a:stretch/>
        </p:blipFill>
        <p:spPr>
          <a:xfrm>
            <a:off x="1198850" y="2629980"/>
            <a:ext cx="6746300" cy="27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편집기</a:t>
            </a:r>
            <a:endParaRPr lang="en-US" altLang="ko-KR" dirty="0"/>
          </a:p>
          <a:p>
            <a:pPr lvl="1"/>
            <a:r>
              <a:rPr lang="ko-KR" altLang="en-US" dirty="0"/>
              <a:t>가벼우면서 무료인 노트패드</a:t>
            </a:r>
            <a:r>
              <a:rPr lang="en-US" altLang="ko-KR" dirty="0"/>
              <a:t>++</a:t>
            </a:r>
            <a:r>
              <a:rPr lang="ko-KR" altLang="en-US" dirty="0"/>
              <a:t>를 권장</a:t>
            </a:r>
            <a:endParaRPr lang="en-US" altLang="ko-KR" dirty="0"/>
          </a:p>
          <a:p>
            <a:pPr lvl="1"/>
            <a:r>
              <a:rPr lang="ko-KR" altLang="en-US" dirty="0"/>
              <a:t>노트패드</a:t>
            </a:r>
            <a:r>
              <a:rPr lang="en-US" altLang="ko-KR" dirty="0"/>
              <a:t>++ </a:t>
            </a:r>
            <a:r>
              <a:rPr lang="ko-KR" altLang="en-US" dirty="0"/>
              <a:t>설치 페이지</a:t>
            </a:r>
            <a:r>
              <a:rPr lang="en-US" altLang="ko-KR" dirty="0"/>
              <a:t>(https://www .notepad-plus-plus.org/)</a:t>
            </a:r>
            <a:r>
              <a:rPr lang="ko-KR" altLang="en-US" dirty="0"/>
              <a:t>에서 다운로드 및 실행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38DACA-F840-21BA-4D4D-D2D9521B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77" y="2123855"/>
            <a:ext cx="5805645" cy="39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 </a:t>
            </a:r>
            <a:r>
              <a:rPr lang="ko-KR" altLang="en-US" sz="2200" dirty="0"/>
              <a:t>웹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기본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40" y="1868827"/>
            <a:ext cx="5925719" cy="33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2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3439</Words>
  <Application>Microsoft Office PowerPoint</Application>
  <PresentationFormat>화면 슬라이드 쇼(4:3)</PresentationFormat>
  <Paragraphs>783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D2Coding</vt:lpstr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02 웹 크롤링 기본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03 웹 크롤링 활용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Section 04 웹 크롤링 실전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677</cp:revision>
  <dcterms:created xsi:type="dcterms:W3CDTF">2012-07-23T02:34:37Z</dcterms:created>
  <dcterms:modified xsi:type="dcterms:W3CDTF">2022-06-29T00:53:01Z</dcterms:modified>
  <cp:version/>
</cp:coreProperties>
</file>